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69" r:id="rId4"/>
    <p:sldId id="273" r:id="rId5"/>
    <p:sldId id="270" r:id="rId6"/>
    <p:sldId id="271" r:id="rId7"/>
    <p:sldId id="280" r:id="rId8"/>
    <p:sldId id="261" r:id="rId9"/>
    <p:sldId id="290" r:id="rId10"/>
    <p:sldId id="288" r:id="rId11"/>
    <p:sldId id="297" r:id="rId12"/>
    <p:sldId id="298" r:id="rId13"/>
    <p:sldId id="299" r:id="rId14"/>
    <p:sldId id="300" r:id="rId15"/>
    <p:sldId id="301" r:id="rId16"/>
    <p:sldId id="295" r:id="rId17"/>
    <p:sldId id="296" r:id="rId18"/>
    <p:sldId id="281" r:id="rId19"/>
    <p:sldId id="282" r:id="rId20"/>
    <p:sldId id="275" r:id="rId21"/>
    <p:sldId id="286" r:id="rId22"/>
    <p:sldId id="284" r:id="rId23"/>
    <p:sldId id="285" r:id="rId24"/>
    <p:sldId id="283" r:id="rId25"/>
    <p:sldId id="277" r:id="rId26"/>
    <p:sldId id="276" r:id="rId27"/>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298" y="-9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5207849023064E-2"/>
          <c:y val="9.9826209786214204E-2"/>
          <c:w val="0.91347921509769403"/>
          <c:h val="0.76197221472746401"/>
        </c:manualLayout>
      </c:layout>
      <c:lineChart>
        <c:grouping val="standard"/>
        <c:varyColors val="0"/>
        <c:ser>
          <c:idx val="0"/>
          <c:order val="0"/>
          <c:tx>
            <c:strRef>
              <c:f>Sheet1!$B$1</c:f>
              <c:strCache>
                <c:ptCount val="1"/>
                <c:pt idx="0">
                  <c:v>Sjálfsálit</c:v>
                </c:pt>
              </c:strCache>
            </c:strRef>
          </c:tx>
          <c:spPr>
            <a:ln>
              <a:solidFill>
                <a:schemeClr val="accent3"/>
              </a:solidFill>
            </a:ln>
          </c:spPr>
          <c:marker>
            <c:spPr>
              <a:solidFill>
                <a:schemeClr val="accent3"/>
              </a:solidFill>
              <a:ln>
                <a:solidFill>
                  <a:schemeClr val="accent3"/>
                </a:solidFill>
              </a:ln>
            </c:spPr>
          </c:marker>
          <c:dLbls>
            <c:dLblPos val="t"/>
            <c:showLegendKey val="0"/>
            <c:showVal val="1"/>
            <c:showCatName val="0"/>
            <c:showSerName val="0"/>
            <c:showPercent val="0"/>
            <c:showBubbleSize val="0"/>
            <c:showLeaderLines val="0"/>
          </c:dLbls>
          <c:cat>
            <c:strRef>
              <c:f>Sheet1!$A$2:$A$4</c:f>
              <c:strCache>
                <c:ptCount val="3"/>
                <c:pt idx="0">
                  <c:v>08-09</c:v>
                </c:pt>
                <c:pt idx="1">
                  <c:v>09-10</c:v>
                </c:pt>
                <c:pt idx="2">
                  <c:v>10-11</c:v>
                </c:pt>
              </c:strCache>
            </c:strRef>
          </c:cat>
          <c:val>
            <c:numRef>
              <c:f>Sheet1!$B$2:$B$4</c:f>
              <c:numCache>
                <c:formatCode>General</c:formatCode>
                <c:ptCount val="3"/>
                <c:pt idx="0">
                  <c:v>5</c:v>
                </c:pt>
                <c:pt idx="1">
                  <c:v>5.01</c:v>
                </c:pt>
                <c:pt idx="2">
                  <c:v>5.13</c:v>
                </c:pt>
              </c:numCache>
            </c:numRef>
          </c:val>
          <c:smooth val="0"/>
        </c:ser>
        <c:dLbls>
          <c:showLegendKey val="0"/>
          <c:showVal val="0"/>
          <c:showCatName val="0"/>
          <c:showSerName val="0"/>
          <c:showPercent val="0"/>
          <c:showBubbleSize val="0"/>
        </c:dLbls>
        <c:marker val="1"/>
        <c:smooth val="0"/>
        <c:axId val="177324032"/>
        <c:axId val="177325568"/>
      </c:lineChart>
      <c:catAx>
        <c:axId val="177324032"/>
        <c:scaling>
          <c:orientation val="minMax"/>
        </c:scaling>
        <c:delete val="0"/>
        <c:axPos val="b"/>
        <c:majorTickMark val="out"/>
        <c:minorTickMark val="none"/>
        <c:tickLblPos val="nextTo"/>
        <c:crossAx val="177325568"/>
        <c:crossesAt val="1"/>
        <c:auto val="1"/>
        <c:lblAlgn val="ctr"/>
        <c:lblOffset val="100"/>
        <c:noMultiLvlLbl val="0"/>
      </c:catAx>
      <c:valAx>
        <c:axId val="177325568"/>
        <c:scaling>
          <c:orientation val="minMax"/>
          <c:max val="10"/>
          <c:min val="-2"/>
        </c:scaling>
        <c:delete val="1"/>
        <c:axPos val="l"/>
        <c:numFmt formatCode="General" sourceLinked="1"/>
        <c:majorTickMark val="out"/>
        <c:minorTickMark val="none"/>
        <c:tickLblPos val="nextTo"/>
        <c:crossAx val="177324032"/>
        <c:crosses val="autoZero"/>
        <c:crossBetween val="between"/>
        <c:majorUnit val="4"/>
        <c:minorUnit val="4"/>
      </c:valAx>
    </c:plotArea>
    <c:plotVisOnly val="1"/>
    <c:dispBlanksAs val="gap"/>
    <c:showDLblsOverMax val="0"/>
  </c:chart>
  <c:txPr>
    <a:bodyPr/>
    <a:lstStyle/>
    <a:p>
      <a:pPr>
        <a:defRPr sz="1800"/>
      </a:pPr>
      <a:endParaRPr lang="is-I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5207849023064E-2"/>
          <c:y val="9.9826209786214204E-2"/>
          <c:w val="0.91347921509769403"/>
          <c:h val="0.76197221472746401"/>
        </c:manualLayout>
      </c:layout>
      <c:lineChart>
        <c:grouping val="standard"/>
        <c:varyColors val="0"/>
        <c:ser>
          <c:idx val="0"/>
          <c:order val="0"/>
          <c:tx>
            <c:strRef>
              <c:f>Sheet1!$B$1</c:f>
              <c:strCache>
                <c:ptCount val="1"/>
                <c:pt idx="0">
                  <c:v>Sjálfsálit</c:v>
                </c:pt>
              </c:strCache>
            </c:strRef>
          </c:tx>
          <c:spPr>
            <a:ln>
              <a:solidFill>
                <a:schemeClr val="accent3"/>
              </a:solidFill>
            </a:ln>
          </c:spPr>
          <c:marker>
            <c:spPr>
              <a:solidFill>
                <a:schemeClr val="accent3"/>
              </a:solidFill>
              <a:ln>
                <a:solidFill>
                  <a:schemeClr val="accent3"/>
                </a:solidFill>
              </a:ln>
            </c:spPr>
          </c:marker>
          <c:dLbls>
            <c:dLblPos val="t"/>
            <c:showLegendKey val="0"/>
            <c:showVal val="1"/>
            <c:showCatName val="0"/>
            <c:showSerName val="0"/>
            <c:showPercent val="0"/>
            <c:showBubbleSize val="0"/>
            <c:showLeaderLines val="0"/>
          </c:dLbls>
          <c:cat>
            <c:strRef>
              <c:f>Sheet1!$A$2:$A$4</c:f>
              <c:strCache>
                <c:ptCount val="3"/>
                <c:pt idx="0">
                  <c:v>08-09</c:v>
                </c:pt>
                <c:pt idx="1">
                  <c:v>09-10</c:v>
                </c:pt>
                <c:pt idx="2">
                  <c:v>10-11</c:v>
                </c:pt>
              </c:strCache>
            </c:strRef>
          </c:cat>
          <c:val>
            <c:numRef>
              <c:f>Sheet1!$B$2:$B$4</c:f>
              <c:numCache>
                <c:formatCode>General</c:formatCode>
                <c:ptCount val="3"/>
                <c:pt idx="0">
                  <c:v>5</c:v>
                </c:pt>
                <c:pt idx="1">
                  <c:v>4.95</c:v>
                </c:pt>
                <c:pt idx="2">
                  <c:v>4.83</c:v>
                </c:pt>
              </c:numCache>
            </c:numRef>
          </c:val>
          <c:smooth val="0"/>
        </c:ser>
        <c:dLbls>
          <c:showLegendKey val="0"/>
          <c:showVal val="0"/>
          <c:showCatName val="0"/>
          <c:showSerName val="0"/>
          <c:showPercent val="0"/>
          <c:showBubbleSize val="0"/>
        </c:dLbls>
        <c:marker val="1"/>
        <c:smooth val="0"/>
        <c:axId val="176788992"/>
        <c:axId val="176790528"/>
      </c:lineChart>
      <c:catAx>
        <c:axId val="176788992"/>
        <c:scaling>
          <c:orientation val="minMax"/>
        </c:scaling>
        <c:delete val="0"/>
        <c:axPos val="b"/>
        <c:majorTickMark val="out"/>
        <c:minorTickMark val="none"/>
        <c:tickLblPos val="nextTo"/>
        <c:crossAx val="176790528"/>
        <c:crossesAt val="1"/>
        <c:auto val="1"/>
        <c:lblAlgn val="ctr"/>
        <c:lblOffset val="100"/>
        <c:noMultiLvlLbl val="0"/>
      </c:catAx>
      <c:valAx>
        <c:axId val="176790528"/>
        <c:scaling>
          <c:orientation val="minMax"/>
          <c:max val="10"/>
          <c:min val="-2"/>
        </c:scaling>
        <c:delete val="1"/>
        <c:axPos val="l"/>
        <c:numFmt formatCode="General" sourceLinked="1"/>
        <c:majorTickMark val="out"/>
        <c:minorTickMark val="none"/>
        <c:tickLblPos val="nextTo"/>
        <c:crossAx val="176788992"/>
        <c:crosses val="autoZero"/>
        <c:crossBetween val="between"/>
        <c:majorUnit val="4"/>
        <c:minorUnit val="4"/>
      </c:valAx>
    </c:plotArea>
    <c:plotVisOnly val="1"/>
    <c:dispBlanksAs val="gap"/>
    <c:showDLblsOverMax val="0"/>
  </c:chart>
  <c:txPr>
    <a:bodyPr/>
    <a:lstStyle/>
    <a:p>
      <a:pPr>
        <a:defRPr sz="1800"/>
      </a:pPr>
      <a:endParaRPr lang="is-I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65207849023064E-2"/>
          <c:y val="9.9826209786214204E-2"/>
          <c:w val="0.91347921509769403"/>
          <c:h val="0.76197221472746401"/>
        </c:manualLayout>
      </c:layout>
      <c:lineChart>
        <c:grouping val="standard"/>
        <c:varyColors val="0"/>
        <c:ser>
          <c:idx val="0"/>
          <c:order val="0"/>
          <c:tx>
            <c:strRef>
              <c:f>Sheet1!$B$1</c:f>
              <c:strCache>
                <c:ptCount val="1"/>
                <c:pt idx="0">
                  <c:v>Kvíði</c:v>
                </c:pt>
              </c:strCache>
            </c:strRef>
          </c:tx>
          <c:spPr>
            <a:ln>
              <a:solidFill>
                <a:schemeClr val="accent3"/>
              </a:solidFill>
            </a:ln>
          </c:spPr>
          <c:marker>
            <c:spPr>
              <a:solidFill>
                <a:schemeClr val="accent3"/>
              </a:solidFill>
              <a:ln>
                <a:solidFill>
                  <a:schemeClr val="accent3"/>
                </a:solidFill>
              </a:ln>
            </c:spPr>
          </c:marker>
          <c:dLbls>
            <c:dLblPos val="t"/>
            <c:showLegendKey val="0"/>
            <c:showVal val="1"/>
            <c:showCatName val="0"/>
            <c:showSerName val="0"/>
            <c:showPercent val="0"/>
            <c:showBubbleSize val="0"/>
            <c:showLeaderLines val="0"/>
          </c:dLbls>
          <c:cat>
            <c:strRef>
              <c:f>Sheet1!$A$2:$A$4</c:f>
              <c:strCache>
                <c:ptCount val="3"/>
                <c:pt idx="0">
                  <c:v>08-09</c:v>
                </c:pt>
                <c:pt idx="1">
                  <c:v>09-10</c:v>
                </c:pt>
                <c:pt idx="2">
                  <c:v>10-11</c:v>
                </c:pt>
              </c:strCache>
            </c:strRef>
          </c:cat>
          <c:val>
            <c:numRef>
              <c:f>Sheet1!$B$2:$B$4</c:f>
              <c:numCache>
                <c:formatCode>General</c:formatCode>
                <c:ptCount val="3"/>
                <c:pt idx="0">
                  <c:v>5</c:v>
                </c:pt>
                <c:pt idx="1">
                  <c:v>4.91</c:v>
                </c:pt>
                <c:pt idx="2">
                  <c:v>4.7699999999999987</c:v>
                </c:pt>
              </c:numCache>
            </c:numRef>
          </c:val>
          <c:smooth val="0"/>
        </c:ser>
        <c:dLbls>
          <c:showLegendKey val="0"/>
          <c:showVal val="0"/>
          <c:showCatName val="0"/>
          <c:showSerName val="0"/>
          <c:showPercent val="0"/>
          <c:showBubbleSize val="0"/>
        </c:dLbls>
        <c:marker val="1"/>
        <c:smooth val="0"/>
        <c:axId val="177398528"/>
        <c:axId val="177400064"/>
      </c:lineChart>
      <c:catAx>
        <c:axId val="177398528"/>
        <c:scaling>
          <c:orientation val="minMax"/>
        </c:scaling>
        <c:delete val="0"/>
        <c:axPos val="b"/>
        <c:majorTickMark val="out"/>
        <c:minorTickMark val="none"/>
        <c:tickLblPos val="nextTo"/>
        <c:crossAx val="177400064"/>
        <c:crossesAt val="1"/>
        <c:auto val="1"/>
        <c:lblAlgn val="ctr"/>
        <c:lblOffset val="100"/>
        <c:noMultiLvlLbl val="0"/>
      </c:catAx>
      <c:valAx>
        <c:axId val="177400064"/>
        <c:scaling>
          <c:orientation val="minMax"/>
          <c:max val="10"/>
          <c:min val="-2"/>
        </c:scaling>
        <c:delete val="1"/>
        <c:axPos val="l"/>
        <c:numFmt formatCode="General" sourceLinked="1"/>
        <c:majorTickMark val="out"/>
        <c:minorTickMark val="none"/>
        <c:tickLblPos val="nextTo"/>
        <c:crossAx val="177398528"/>
        <c:crosses val="autoZero"/>
        <c:crossBetween val="between"/>
        <c:majorUnit val="4"/>
        <c:minorUnit val="4"/>
      </c:valAx>
    </c:plotArea>
    <c:plotVisOnly val="1"/>
    <c:dispBlanksAs val="gap"/>
    <c:showDLblsOverMax val="0"/>
  </c:chart>
  <c:txPr>
    <a:bodyPr/>
    <a:lstStyle/>
    <a:p>
      <a:pPr>
        <a:defRPr sz="1800"/>
      </a:pPr>
      <a:endParaRPr lang="is-I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s-I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207849023064E-2"/>
          <c:y val="9.9826209786214204E-2"/>
          <c:w val="0.91347921509769403"/>
          <c:h val="0.76197221472746401"/>
        </c:manualLayout>
      </c:layout>
      <c:lineChart>
        <c:grouping val="standard"/>
        <c:varyColors val="0"/>
        <c:ser>
          <c:idx val="0"/>
          <c:order val="0"/>
          <c:tx>
            <c:strRef>
              <c:f>Sheet1!$B$1</c:f>
              <c:strCache>
                <c:ptCount val="1"/>
                <c:pt idx="0">
                  <c:v>Stuðningur</c:v>
                </c:pt>
              </c:strCache>
            </c:strRef>
          </c:tx>
          <c:spPr>
            <a:ln>
              <a:solidFill>
                <a:schemeClr val="accent3"/>
              </a:solidFill>
            </a:ln>
          </c:spPr>
          <c:marker>
            <c:spPr>
              <a:solidFill>
                <a:schemeClr val="accent3"/>
              </a:solidFill>
              <a:ln>
                <a:solidFill>
                  <a:schemeClr val="accent3"/>
                </a:solidFill>
              </a:ln>
            </c:spPr>
          </c:marker>
          <c:dLbls>
            <c:dLblPos val="t"/>
            <c:showLegendKey val="0"/>
            <c:showVal val="1"/>
            <c:showCatName val="0"/>
            <c:showSerName val="0"/>
            <c:showPercent val="0"/>
            <c:showBubbleSize val="0"/>
            <c:showLeaderLines val="0"/>
          </c:dLbls>
          <c:cat>
            <c:strRef>
              <c:f>Sheet1!$A$2:$A$4</c:f>
              <c:strCache>
                <c:ptCount val="3"/>
                <c:pt idx="0">
                  <c:v>08-09</c:v>
                </c:pt>
                <c:pt idx="1">
                  <c:v>09-10</c:v>
                </c:pt>
                <c:pt idx="2">
                  <c:v>10-11</c:v>
                </c:pt>
              </c:strCache>
            </c:strRef>
          </c:cat>
          <c:val>
            <c:numRef>
              <c:f>Sheet1!$B$2:$B$4</c:f>
              <c:numCache>
                <c:formatCode>General</c:formatCode>
                <c:ptCount val="3"/>
                <c:pt idx="0">
                  <c:v>5</c:v>
                </c:pt>
                <c:pt idx="1">
                  <c:v>5.03</c:v>
                </c:pt>
                <c:pt idx="2">
                  <c:v>4.91</c:v>
                </c:pt>
              </c:numCache>
            </c:numRef>
          </c:val>
          <c:smooth val="0"/>
        </c:ser>
        <c:dLbls>
          <c:showLegendKey val="0"/>
          <c:showVal val="0"/>
          <c:showCatName val="0"/>
          <c:showSerName val="0"/>
          <c:showPercent val="0"/>
          <c:showBubbleSize val="0"/>
        </c:dLbls>
        <c:marker val="1"/>
        <c:smooth val="0"/>
        <c:axId val="177191552"/>
        <c:axId val="177197440"/>
      </c:lineChart>
      <c:catAx>
        <c:axId val="177191552"/>
        <c:scaling>
          <c:orientation val="minMax"/>
        </c:scaling>
        <c:delete val="0"/>
        <c:axPos val="b"/>
        <c:majorTickMark val="out"/>
        <c:minorTickMark val="none"/>
        <c:tickLblPos val="nextTo"/>
        <c:crossAx val="177197440"/>
        <c:crossesAt val="1"/>
        <c:auto val="1"/>
        <c:lblAlgn val="ctr"/>
        <c:lblOffset val="100"/>
        <c:noMultiLvlLbl val="0"/>
      </c:catAx>
      <c:valAx>
        <c:axId val="177197440"/>
        <c:scaling>
          <c:orientation val="minMax"/>
          <c:max val="10"/>
          <c:min val="-2"/>
        </c:scaling>
        <c:delete val="1"/>
        <c:axPos val="l"/>
        <c:numFmt formatCode="General" sourceLinked="1"/>
        <c:majorTickMark val="out"/>
        <c:minorTickMark val="none"/>
        <c:tickLblPos val="nextTo"/>
        <c:crossAx val="177191552"/>
        <c:crosses val="autoZero"/>
        <c:crossBetween val="between"/>
        <c:majorUnit val="4"/>
        <c:minorUnit val="4"/>
      </c:valAx>
    </c:plotArea>
    <c:plotVisOnly val="1"/>
    <c:dispBlanksAs val="gap"/>
    <c:showDLblsOverMax val="0"/>
  </c:chart>
  <c:txPr>
    <a:bodyPr/>
    <a:lstStyle/>
    <a:p>
      <a:pPr>
        <a:defRPr sz="1800"/>
      </a:pPr>
      <a:endParaRPr lang="is-I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5A90C4-9D31-4DEC-82E4-7E3888EDB107}" type="datetimeFigureOut">
              <a:rPr lang="is-IS" smtClean="0"/>
              <a:pPr/>
              <a:t>31.5.2011</a:t>
            </a:fld>
            <a:endParaRPr lang="is-I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E7B8A-7462-4C35-97BA-C6CF0F69EA18}" type="slidenum">
              <a:rPr lang="is-IS" smtClean="0"/>
              <a:pPr/>
              <a:t>‹#›</a:t>
            </a:fld>
            <a:endParaRPr lang="is-IS"/>
          </a:p>
        </p:txBody>
      </p:sp>
    </p:spTree>
    <p:extLst>
      <p:ext uri="{BB962C8B-B14F-4D97-AF65-F5344CB8AC3E}">
        <p14:creationId xmlns:p14="http://schemas.microsoft.com/office/powerpoint/2010/main" val="378266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37F112-BB3C-4647-9738-7B788676E9DE}" type="slidenum">
              <a:rPr lang="en-GB"/>
              <a:pPr/>
              <a:t>3</a:t>
            </a:fld>
            <a:endParaRPr lang="en-GB"/>
          </a:p>
        </p:txBody>
      </p:sp>
      <p:sp>
        <p:nvSpPr>
          <p:cNvPr id="45058"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4CBB169-636B-40B0-863D-91C8A716EF21}" type="slidenum">
              <a:rPr lang="en-GB" sz="1200">
                <a:latin typeface="+mn-lt"/>
              </a:rPr>
              <a:pPr algn="r">
                <a:defRPr/>
              </a:pPr>
              <a:t>3</a:t>
            </a:fld>
            <a:endParaRPr lang="en-GB" sz="1200">
              <a:latin typeface="+mn-lt"/>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p:txBody>
          <a:bodyPr/>
          <a:lstStyle/>
          <a:p>
            <a:pPr marL="685800" lvl="1" indent="-228600">
              <a:spcBef>
                <a:spcPct val="0"/>
              </a:spcBef>
            </a:pPr>
            <a:r>
              <a:rPr lang="is-IS"/>
              <a:t>To help make schools a better place!</a:t>
            </a:r>
            <a:endParaRPr lang="en-GB"/>
          </a:p>
          <a:p>
            <a:pPr marL="685800" lvl="1" indent="-228600">
              <a:spcBef>
                <a:spcPct val="0"/>
              </a:spcBef>
            </a:pPr>
            <a:r>
              <a:rPr lang="en-GB"/>
              <a:t>1. help improve internal evaluation schemes in Icelandic secondary schools by giving longitudinal, comparative and accessible feedback on important factors in students’ lives. Directors need to know more about the status of their schools and </a:t>
            </a:r>
            <a:r>
              <a:rPr lang="is-IS"/>
              <a:t>be able to reliably evaluate their strengths and weaknesses.</a:t>
            </a:r>
            <a:endParaRPr lang="en-GB"/>
          </a:p>
          <a:p>
            <a:pPr marL="685800" lvl="1" indent="-228600">
              <a:spcBef>
                <a:spcPct val="0"/>
              </a:spcBef>
            </a:pPr>
            <a:r>
              <a:rPr lang="en-GB"/>
              <a:t>2. design a system that is easy to use and requires no special training to operate and where disruption to school routine is minimal.</a:t>
            </a:r>
          </a:p>
          <a:p>
            <a:pPr marL="685800" lvl="1" indent="-228600">
              <a:spcBef>
                <a:spcPct val="0"/>
              </a:spcBef>
            </a:pPr>
            <a:r>
              <a:rPr lang="en-GB"/>
              <a:t>3. build a database that can with time open novel and unique venues for educational research.</a:t>
            </a:r>
            <a:br>
              <a:rPr lang="en-GB"/>
            </a:b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baseline="0" dirty="0" smtClean="0"/>
              <a:t>OG</a:t>
            </a:r>
            <a:endParaRPr lang="is-IS" dirty="0"/>
          </a:p>
        </p:txBody>
      </p:sp>
      <p:sp>
        <p:nvSpPr>
          <p:cNvPr id="4" name="Slide Number Placeholder 3"/>
          <p:cNvSpPr>
            <a:spLocks noGrp="1"/>
          </p:cNvSpPr>
          <p:nvPr>
            <p:ph type="sldNum" sz="quarter" idx="10"/>
          </p:nvPr>
        </p:nvSpPr>
        <p:spPr/>
        <p:txBody>
          <a:bodyPr/>
          <a:lstStyle/>
          <a:p>
            <a:fld id="{890E7B8A-7462-4C35-97BA-C6CF0F69EA18}" type="slidenum">
              <a:rPr lang="is-IS" smtClean="0"/>
              <a:pPr/>
              <a:t>5</a:t>
            </a:fld>
            <a:endParaRPr lang="is-I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5" name="Footer Placeholder 4"/>
          <p:cNvSpPr>
            <a:spLocks noGrp="1"/>
          </p:cNvSpPr>
          <p:nvPr>
            <p:ph type="ftr" sz="quarter" idx="11"/>
          </p:nvPr>
        </p:nvSpPr>
        <p:spPr/>
        <p:txBody>
          <a:bodyPr/>
          <a:lstStyle>
            <a:lvl1pPr>
              <a:defRPr/>
            </a:lvl1pPr>
          </a:lstStyle>
          <a:p>
            <a:endParaRPr lang="is-IS"/>
          </a:p>
        </p:txBody>
      </p:sp>
      <p:sp>
        <p:nvSpPr>
          <p:cNvPr id="6" name="Slide Number Placeholder 5"/>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5" name="Footer Placeholder 4"/>
          <p:cNvSpPr>
            <a:spLocks noGrp="1"/>
          </p:cNvSpPr>
          <p:nvPr>
            <p:ph type="ftr" sz="quarter" idx="11"/>
          </p:nvPr>
        </p:nvSpPr>
        <p:spPr/>
        <p:txBody>
          <a:bodyPr/>
          <a:lstStyle>
            <a:lvl1pPr>
              <a:defRPr/>
            </a:lvl1pPr>
          </a:lstStyle>
          <a:p>
            <a:endParaRPr lang="is-IS"/>
          </a:p>
        </p:txBody>
      </p:sp>
      <p:sp>
        <p:nvSpPr>
          <p:cNvPr id="6" name="Slide Number Placeholder 5"/>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5" name="Footer Placeholder 4"/>
          <p:cNvSpPr>
            <a:spLocks noGrp="1"/>
          </p:cNvSpPr>
          <p:nvPr>
            <p:ph type="ftr" sz="quarter" idx="11"/>
          </p:nvPr>
        </p:nvSpPr>
        <p:spPr/>
        <p:txBody>
          <a:bodyPr/>
          <a:lstStyle>
            <a:lvl1pPr>
              <a:defRPr/>
            </a:lvl1pPr>
          </a:lstStyle>
          <a:p>
            <a:endParaRPr lang="is-IS"/>
          </a:p>
        </p:txBody>
      </p:sp>
      <p:sp>
        <p:nvSpPr>
          <p:cNvPr id="6" name="Slide Number Placeholder 5"/>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5" name="Footer Placeholder 4"/>
          <p:cNvSpPr>
            <a:spLocks noGrp="1"/>
          </p:cNvSpPr>
          <p:nvPr>
            <p:ph type="ftr" sz="quarter" idx="11"/>
          </p:nvPr>
        </p:nvSpPr>
        <p:spPr/>
        <p:txBody>
          <a:bodyPr/>
          <a:lstStyle>
            <a:lvl1pPr>
              <a:defRPr/>
            </a:lvl1pPr>
          </a:lstStyle>
          <a:p>
            <a:endParaRPr lang="is-IS"/>
          </a:p>
        </p:txBody>
      </p:sp>
      <p:sp>
        <p:nvSpPr>
          <p:cNvPr id="6" name="Slide Number Placeholder 5"/>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5" name="Footer Placeholder 4"/>
          <p:cNvSpPr>
            <a:spLocks noGrp="1"/>
          </p:cNvSpPr>
          <p:nvPr>
            <p:ph type="ftr" sz="quarter" idx="11"/>
          </p:nvPr>
        </p:nvSpPr>
        <p:spPr/>
        <p:txBody>
          <a:bodyPr/>
          <a:lstStyle>
            <a:lvl1pPr>
              <a:defRPr/>
            </a:lvl1pPr>
          </a:lstStyle>
          <a:p>
            <a:endParaRPr lang="is-IS"/>
          </a:p>
        </p:txBody>
      </p:sp>
      <p:sp>
        <p:nvSpPr>
          <p:cNvPr id="6" name="Slide Number Placeholder 5"/>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6" name="Footer Placeholder 5"/>
          <p:cNvSpPr>
            <a:spLocks noGrp="1"/>
          </p:cNvSpPr>
          <p:nvPr>
            <p:ph type="ftr" sz="quarter" idx="11"/>
          </p:nvPr>
        </p:nvSpPr>
        <p:spPr/>
        <p:txBody>
          <a:bodyPr/>
          <a:lstStyle>
            <a:lvl1pPr>
              <a:defRPr/>
            </a:lvl1pPr>
          </a:lstStyle>
          <a:p>
            <a:endParaRPr lang="is-IS"/>
          </a:p>
        </p:txBody>
      </p:sp>
      <p:sp>
        <p:nvSpPr>
          <p:cNvPr id="7" name="Slide Number Placeholder 6"/>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8" name="Footer Placeholder 7"/>
          <p:cNvSpPr>
            <a:spLocks noGrp="1"/>
          </p:cNvSpPr>
          <p:nvPr>
            <p:ph type="ftr" sz="quarter" idx="11"/>
          </p:nvPr>
        </p:nvSpPr>
        <p:spPr/>
        <p:txBody>
          <a:bodyPr/>
          <a:lstStyle>
            <a:lvl1pPr>
              <a:defRPr/>
            </a:lvl1pPr>
          </a:lstStyle>
          <a:p>
            <a:endParaRPr lang="is-IS"/>
          </a:p>
        </p:txBody>
      </p:sp>
      <p:sp>
        <p:nvSpPr>
          <p:cNvPr id="9" name="Slide Number Placeholder 8"/>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4" name="Footer Placeholder 3"/>
          <p:cNvSpPr>
            <a:spLocks noGrp="1"/>
          </p:cNvSpPr>
          <p:nvPr>
            <p:ph type="ftr" sz="quarter" idx="11"/>
          </p:nvPr>
        </p:nvSpPr>
        <p:spPr/>
        <p:txBody>
          <a:bodyPr/>
          <a:lstStyle>
            <a:lvl1pPr>
              <a:defRPr/>
            </a:lvl1pPr>
          </a:lstStyle>
          <a:p>
            <a:endParaRPr lang="is-IS"/>
          </a:p>
        </p:txBody>
      </p:sp>
      <p:sp>
        <p:nvSpPr>
          <p:cNvPr id="5" name="Slide Number Placeholder 4"/>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3" name="Footer Placeholder 2"/>
          <p:cNvSpPr>
            <a:spLocks noGrp="1"/>
          </p:cNvSpPr>
          <p:nvPr>
            <p:ph type="ftr" sz="quarter" idx="11"/>
          </p:nvPr>
        </p:nvSpPr>
        <p:spPr/>
        <p:txBody>
          <a:bodyPr/>
          <a:lstStyle>
            <a:lvl1pPr>
              <a:defRPr/>
            </a:lvl1pPr>
          </a:lstStyle>
          <a:p>
            <a:endParaRPr lang="is-IS"/>
          </a:p>
        </p:txBody>
      </p:sp>
      <p:sp>
        <p:nvSpPr>
          <p:cNvPr id="4" name="Slide Number Placeholder 3"/>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6" name="Footer Placeholder 5"/>
          <p:cNvSpPr>
            <a:spLocks noGrp="1"/>
          </p:cNvSpPr>
          <p:nvPr>
            <p:ph type="ftr" sz="quarter" idx="11"/>
          </p:nvPr>
        </p:nvSpPr>
        <p:spPr/>
        <p:txBody>
          <a:bodyPr/>
          <a:lstStyle>
            <a:lvl1pPr>
              <a:defRPr/>
            </a:lvl1pPr>
          </a:lstStyle>
          <a:p>
            <a:endParaRPr lang="is-IS"/>
          </a:p>
        </p:txBody>
      </p:sp>
      <p:sp>
        <p:nvSpPr>
          <p:cNvPr id="7" name="Slide Number Placeholder 6"/>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4F2E233-DD78-4D71-BA56-63F5C1EA29C6}" type="datetimeFigureOut">
              <a:rPr lang="is-IS" smtClean="0"/>
              <a:pPr/>
              <a:t>31.5.2011</a:t>
            </a:fld>
            <a:endParaRPr lang="is-IS"/>
          </a:p>
        </p:txBody>
      </p:sp>
      <p:sp>
        <p:nvSpPr>
          <p:cNvPr id="6" name="Footer Placeholder 5"/>
          <p:cNvSpPr>
            <a:spLocks noGrp="1"/>
          </p:cNvSpPr>
          <p:nvPr>
            <p:ph type="ftr" sz="quarter" idx="11"/>
          </p:nvPr>
        </p:nvSpPr>
        <p:spPr/>
        <p:txBody>
          <a:bodyPr/>
          <a:lstStyle>
            <a:lvl1pPr>
              <a:defRPr/>
            </a:lvl1pPr>
          </a:lstStyle>
          <a:p>
            <a:endParaRPr lang="is-IS"/>
          </a:p>
        </p:txBody>
      </p:sp>
      <p:sp>
        <p:nvSpPr>
          <p:cNvPr id="7" name="Slide Number Placeholder 6"/>
          <p:cNvSpPr>
            <a:spLocks noGrp="1"/>
          </p:cNvSpPr>
          <p:nvPr>
            <p:ph type="sldNum" sz="quarter" idx="12"/>
          </p:nvPr>
        </p:nvSpPr>
        <p:spPr/>
        <p:txBody>
          <a:bodyPr/>
          <a:lstStyle>
            <a:lvl1pPr>
              <a:defRPr/>
            </a:lvl1pPr>
          </a:lstStyle>
          <a:p>
            <a:fld id="{EB0BC167-B697-4B35-8BE8-4B31A632D886}" type="slidenum">
              <a:rPr lang="is-IS" smtClean="0"/>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32138" y="6248400"/>
            <a:ext cx="6011862" cy="609600"/>
          </a:xfrm>
          <a:prstGeom prst="rect">
            <a:avLst/>
          </a:prstGeom>
          <a:gradFill rotWithShape="0">
            <a:gsLst>
              <a:gs pos="0">
                <a:schemeClr val="bg1"/>
              </a:gs>
              <a:gs pos="100000">
                <a:srgbClr val="336600"/>
              </a:gs>
            </a:gsLst>
            <a:lin ang="0" scaled="1"/>
          </a:gradFill>
          <a:ln w="9525">
            <a:noFill/>
            <a:miter lim="800000"/>
            <a:headEnd/>
            <a:tailEnd/>
          </a:ln>
          <a:effectLst/>
        </p:spPr>
        <p:txBody>
          <a:bodyPr wrap="none" anchor="ctr"/>
          <a:lstStyle/>
          <a:p>
            <a:endParaRPr lang="is-IS"/>
          </a:p>
        </p:txBody>
      </p:sp>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14F2E233-DD78-4D71-BA56-63F5C1EA29C6}" type="datetimeFigureOut">
              <a:rPr lang="is-IS" smtClean="0"/>
              <a:pPr/>
              <a:t>31.5.2011</a:t>
            </a:fld>
            <a:endParaRPr lang="is-IS"/>
          </a:p>
        </p:txBody>
      </p:sp>
      <p:sp>
        <p:nvSpPr>
          <p:cNvPr id="512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s-IS"/>
          </a:p>
        </p:txBody>
      </p:sp>
      <p:sp>
        <p:nvSpPr>
          <p:cNvPr id="512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0BC167-B697-4B35-8BE8-4B31A632D886}" type="slidenum">
              <a:rPr lang="is-IS" smtClean="0"/>
              <a:pPr/>
              <a:t>‹#›</a:t>
            </a:fld>
            <a:endParaRPr lang="is-IS"/>
          </a:p>
        </p:txBody>
      </p:sp>
      <p:sp>
        <p:nvSpPr>
          <p:cNvPr id="5129" name="Rectangle 9"/>
          <p:cNvSpPr>
            <a:spLocks noChangeArrowheads="1"/>
          </p:cNvSpPr>
          <p:nvPr/>
        </p:nvSpPr>
        <p:spPr bwMode="auto">
          <a:xfrm>
            <a:off x="0" y="0"/>
            <a:ext cx="914400" cy="5638800"/>
          </a:xfrm>
          <a:prstGeom prst="rect">
            <a:avLst/>
          </a:prstGeom>
          <a:gradFill rotWithShape="0">
            <a:gsLst>
              <a:gs pos="0">
                <a:srgbClr val="336600"/>
              </a:gs>
              <a:gs pos="100000">
                <a:schemeClr val="bg1"/>
              </a:gs>
            </a:gsLst>
            <a:lin ang="5400000" scaled="1"/>
          </a:gradFill>
          <a:ln w="0">
            <a:noFill/>
            <a:miter lim="800000"/>
            <a:headEnd/>
            <a:tailEnd/>
          </a:ln>
          <a:effectLst/>
        </p:spPr>
        <p:txBody>
          <a:bodyPr wrap="none" anchor="ctr"/>
          <a:lstStyle/>
          <a:p>
            <a:endParaRPr lang="is-IS"/>
          </a:p>
        </p:txBody>
      </p:sp>
      <p:pic>
        <p:nvPicPr>
          <p:cNvPr id="5131" name="Picture 11" descr="http://skolapulsinn.is/um/wp-content/uploads/2010/01/logotype_large-1.jpg"/>
          <p:cNvPicPr>
            <a:picLocks noChangeAspect="1" noChangeArrowheads="1"/>
          </p:cNvPicPr>
          <p:nvPr/>
        </p:nvPicPr>
        <p:blipFill>
          <a:blip r:embed="rId13" cstate="print"/>
          <a:srcRect/>
          <a:stretch>
            <a:fillRect/>
          </a:stretch>
        </p:blipFill>
        <p:spPr bwMode="auto">
          <a:xfrm>
            <a:off x="9571" y="6208630"/>
            <a:ext cx="3000364" cy="65508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880" y="2130425"/>
            <a:ext cx="7772400" cy="1470025"/>
          </a:xfrm>
        </p:spPr>
        <p:txBody>
          <a:bodyPr/>
          <a:lstStyle/>
          <a:p>
            <a:r>
              <a:rPr lang="is-IS" dirty="0" smtClean="0"/>
              <a:t>Vorfundur Skólapúlsins 2011</a:t>
            </a:r>
            <a:endParaRPr lang="is-IS" dirty="0"/>
          </a:p>
        </p:txBody>
      </p:sp>
      <p:sp>
        <p:nvSpPr>
          <p:cNvPr id="3" name="Subtitle 2"/>
          <p:cNvSpPr>
            <a:spLocks noGrp="1"/>
          </p:cNvSpPr>
          <p:nvPr>
            <p:ph type="subTitle" idx="1"/>
          </p:nvPr>
        </p:nvSpPr>
        <p:spPr>
          <a:xfrm>
            <a:off x="1671662" y="3886200"/>
            <a:ext cx="6400800" cy="2043130"/>
          </a:xfrm>
        </p:spPr>
        <p:txBody>
          <a:bodyPr>
            <a:normAutofit fontScale="92500" lnSpcReduction="10000"/>
          </a:bodyPr>
          <a:lstStyle/>
          <a:p>
            <a:r>
              <a:rPr lang="is-IS" dirty="0" smtClean="0"/>
              <a:t>10. </a:t>
            </a:r>
            <a:r>
              <a:rPr lang="is-IS" dirty="0"/>
              <a:t>m</a:t>
            </a:r>
            <a:r>
              <a:rPr lang="is-IS" dirty="0" smtClean="0"/>
              <a:t>aí 2011</a:t>
            </a:r>
          </a:p>
          <a:p>
            <a:r>
              <a:rPr lang="is-IS" dirty="0" smtClean="0"/>
              <a:t>Salur Námsmatsstofnunar</a:t>
            </a:r>
          </a:p>
          <a:p>
            <a:r>
              <a:rPr lang="is-IS" dirty="0" smtClean="0"/>
              <a:t>Almar M. Halldórsson</a:t>
            </a:r>
          </a:p>
          <a:p>
            <a:r>
              <a:rPr lang="is-IS" dirty="0" smtClean="0"/>
              <a:t>Kristján K. Stefánsson</a:t>
            </a:r>
            <a:endParaRPr lang="is-I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659" y="274259"/>
            <a:ext cx="3455760" cy="435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85257" y="5036457"/>
            <a:ext cx="6139543" cy="646331"/>
          </a:xfrm>
          <a:prstGeom prst="rect">
            <a:avLst/>
          </a:prstGeom>
          <a:noFill/>
        </p:spPr>
        <p:txBody>
          <a:bodyPr wrap="square" rtlCol="0">
            <a:spAutoFit/>
          </a:bodyPr>
          <a:lstStyle/>
          <a:p>
            <a:r>
              <a:rPr lang="is-IS" dirty="0" smtClean="0"/>
              <a:t>Mikill munur er á hæstu og lægstu meðaltölum skóla hvað varðar ánægju af lestri.</a:t>
            </a:r>
            <a:endParaRPr lang="is-IS" dirty="0"/>
          </a:p>
        </p:txBody>
      </p:sp>
    </p:spTree>
    <p:extLst>
      <p:ext uri="{BB962C8B-B14F-4D97-AF65-F5344CB8AC3E}">
        <p14:creationId xmlns:p14="http://schemas.microsoft.com/office/powerpoint/2010/main" val="143336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124970"/>
            <a:ext cx="8229600" cy="1143000"/>
          </a:xfrm>
        </p:spPr>
        <p:txBody>
          <a:bodyPr/>
          <a:lstStyle/>
          <a:p>
            <a:r>
              <a:rPr lang="is-IS" sz="4000" dirty="0" smtClean="0"/>
              <a:t>Nýjung í framsetningu gagna</a:t>
            </a:r>
            <a:br>
              <a:rPr lang="is-IS" sz="4000" dirty="0" smtClean="0"/>
            </a:br>
            <a:r>
              <a:rPr lang="is-IS" sz="4000" i="1" dirty="0" smtClean="0"/>
              <a:t>Röðun</a:t>
            </a:r>
            <a:endParaRPr lang="is-IS" sz="40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83806" y="1226640"/>
            <a:ext cx="3834707" cy="488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08" y="274638"/>
            <a:ext cx="3082644" cy="1143000"/>
          </a:xfrm>
        </p:spPr>
        <p:txBody>
          <a:bodyPr/>
          <a:lstStyle/>
          <a:p>
            <a:pPr marL="0" indent="0"/>
            <a:r>
              <a:rPr lang="is-IS" dirty="0" smtClean="0"/>
              <a:t>Sjálfsálit</a:t>
            </a:r>
            <a:br>
              <a:rPr lang="is-IS" dirty="0" smtClean="0"/>
            </a:br>
            <a:r>
              <a:rPr lang="en-US" sz="2000" i="1" dirty="0" smtClean="0"/>
              <a:t> </a:t>
            </a:r>
            <a:r>
              <a:rPr lang="en-US" sz="2000" i="1" dirty="0" err="1" smtClean="0"/>
              <a:t>skólaárið</a:t>
            </a:r>
            <a:r>
              <a:rPr lang="en-US" sz="2000" i="1" dirty="0" smtClean="0"/>
              <a:t> 2010-11</a:t>
            </a:r>
            <a:endParaRPr lang="en-US" sz="2000" dirty="0"/>
          </a:p>
        </p:txBody>
      </p:sp>
      <p:sp>
        <p:nvSpPr>
          <p:cNvPr id="5" name="TextBox 4"/>
          <p:cNvSpPr txBox="1"/>
          <p:nvPr/>
        </p:nvSpPr>
        <p:spPr>
          <a:xfrm>
            <a:off x="1772656" y="5459781"/>
            <a:ext cx="6139543" cy="646331"/>
          </a:xfrm>
          <a:prstGeom prst="rect">
            <a:avLst/>
          </a:prstGeom>
          <a:noFill/>
        </p:spPr>
        <p:txBody>
          <a:bodyPr wrap="square" rtlCol="0">
            <a:spAutoFit/>
          </a:bodyPr>
          <a:lstStyle/>
          <a:p>
            <a:r>
              <a:rPr lang="is-IS" dirty="0" smtClean="0"/>
              <a:t>Sjálfálit hefur ekki minnkað á milli ára en kynjamunurinn er enn töluverður í 10. bekk.</a:t>
            </a:r>
            <a:endParaRPr lang="is-IS" dirty="0"/>
          </a:p>
        </p:txBody>
      </p:sp>
      <p:graphicFrame>
        <p:nvGraphicFramePr>
          <p:cNvPr id="6" name="Chart 5"/>
          <p:cNvGraphicFramePr/>
          <p:nvPr>
            <p:extLst>
              <p:ext uri="{D42A27DB-BD31-4B8C-83A1-F6EECF244321}">
                <p14:modId xmlns:p14="http://schemas.microsoft.com/office/powerpoint/2010/main" val="2746368522"/>
              </p:ext>
            </p:extLst>
          </p:nvPr>
        </p:nvGraphicFramePr>
        <p:xfrm>
          <a:off x="4355976" y="908720"/>
          <a:ext cx="3816424" cy="151216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rotWithShape="1">
          <a:blip r:embed="rId3"/>
          <a:srcRect t="9722" r="50185"/>
          <a:stretch/>
        </p:blipFill>
        <p:spPr>
          <a:xfrm>
            <a:off x="253995" y="2332360"/>
            <a:ext cx="8588313" cy="3112864"/>
          </a:xfrm>
          <a:prstGeom prst="rect">
            <a:avLst/>
          </a:prstGeom>
        </p:spPr>
      </p:pic>
    </p:spTree>
    <p:extLst>
      <p:ext uri="{BB962C8B-B14F-4D97-AF65-F5344CB8AC3E}">
        <p14:creationId xmlns:p14="http://schemas.microsoft.com/office/powerpoint/2010/main" val="826318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722" r="50000"/>
          <a:stretch/>
        </p:blipFill>
        <p:spPr>
          <a:xfrm>
            <a:off x="0" y="1772816"/>
            <a:ext cx="8819646" cy="3184872"/>
          </a:xfrm>
          <a:prstGeom prst="rect">
            <a:avLst/>
          </a:prstGeom>
        </p:spPr>
      </p:pic>
      <p:graphicFrame>
        <p:nvGraphicFramePr>
          <p:cNvPr id="7" name="Chart 6"/>
          <p:cNvGraphicFramePr/>
          <p:nvPr>
            <p:extLst>
              <p:ext uri="{D42A27DB-BD31-4B8C-83A1-F6EECF244321}">
                <p14:modId xmlns:p14="http://schemas.microsoft.com/office/powerpoint/2010/main" val="2553081765"/>
              </p:ext>
            </p:extLst>
          </p:nvPr>
        </p:nvGraphicFramePr>
        <p:xfrm>
          <a:off x="4283968" y="692696"/>
          <a:ext cx="3816424" cy="15121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57308" y="274638"/>
            <a:ext cx="2938628" cy="1143000"/>
          </a:xfrm>
        </p:spPr>
        <p:txBody>
          <a:bodyPr/>
          <a:lstStyle/>
          <a:p>
            <a:pPr marL="0" indent="0"/>
            <a:r>
              <a:rPr lang="is-IS" dirty="0" smtClean="0"/>
              <a:t>Vanlíðan</a:t>
            </a:r>
            <a:br>
              <a:rPr lang="is-IS" dirty="0" smtClean="0"/>
            </a:br>
            <a:r>
              <a:rPr lang="en-US" sz="2000" i="1" dirty="0" smtClean="0"/>
              <a:t> </a:t>
            </a:r>
            <a:r>
              <a:rPr lang="en-US" sz="2000" i="1" dirty="0" err="1" smtClean="0"/>
              <a:t>skólaárið</a:t>
            </a:r>
            <a:r>
              <a:rPr lang="en-US" sz="2000" i="1" dirty="0" smtClean="0"/>
              <a:t> 2010-11</a:t>
            </a:r>
            <a:endParaRPr lang="en-US" sz="2000" dirty="0"/>
          </a:p>
        </p:txBody>
      </p:sp>
      <p:sp>
        <p:nvSpPr>
          <p:cNvPr id="5" name="TextBox 4"/>
          <p:cNvSpPr txBox="1"/>
          <p:nvPr/>
        </p:nvSpPr>
        <p:spPr>
          <a:xfrm>
            <a:off x="1772656" y="5036456"/>
            <a:ext cx="6139543" cy="646331"/>
          </a:xfrm>
          <a:prstGeom prst="rect">
            <a:avLst/>
          </a:prstGeom>
          <a:noFill/>
        </p:spPr>
        <p:txBody>
          <a:bodyPr wrap="square" rtlCol="0">
            <a:spAutoFit/>
          </a:bodyPr>
          <a:lstStyle/>
          <a:p>
            <a:r>
              <a:rPr lang="is-IS" dirty="0" smtClean="0"/>
              <a:t>Vanlíðan hefur ekki aukist á milli ára en nokkur kynjamunur er til staðar í 9. og 10. bekk.</a:t>
            </a:r>
            <a:endParaRPr lang="is-IS" dirty="0"/>
          </a:p>
        </p:txBody>
      </p:sp>
    </p:spTree>
    <p:extLst>
      <p:ext uri="{BB962C8B-B14F-4D97-AF65-F5344CB8AC3E}">
        <p14:creationId xmlns:p14="http://schemas.microsoft.com/office/powerpoint/2010/main" val="1980878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0649" r="50185"/>
          <a:stretch/>
        </p:blipFill>
        <p:spPr>
          <a:xfrm>
            <a:off x="0" y="1844824"/>
            <a:ext cx="8830837" cy="3167940"/>
          </a:xfrm>
          <a:prstGeom prst="rect">
            <a:avLst/>
          </a:prstGeom>
        </p:spPr>
      </p:pic>
      <p:sp>
        <p:nvSpPr>
          <p:cNvPr id="2" name="Title 1"/>
          <p:cNvSpPr>
            <a:spLocks noGrp="1"/>
          </p:cNvSpPr>
          <p:nvPr>
            <p:ph type="title"/>
          </p:nvPr>
        </p:nvSpPr>
        <p:spPr>
          <a:xfrm>
            <a:off x="1057308" y="274638"/>
            <a:ext cx="3226660" cy="1143000"/>
          </a:xfrm>
        </p:spPr>
        <p:txBody>
          <a:bodyPr>
            <a:normAutofit fontScale="90000"/>
          </a:bodyPr>
          <a:lstStyle/>
          <a:p>
            <a:pPr marL="0" indent="0"/>
            <a:r>
              <a:rPr lang="is-IS" dirty="0" smtClean="0"/>
              <a:t>Einkenni kvíða</a:t>
            </a:r>
            <a:br>
              <a:rPr lang="is-IS" dirty="0" smtClean="0"/>
            </a:br>
            <a:r>
              <a:rPr lang="en-US" sz="2000" i="1" dirty="0" smtClean="0"/>
              <a:t> </a:t>
            </a:r>
            <a:r>
              <a:rPr lang="en-US" sz="2000" i="1" dirty="0" err="1" smtClean="0"/>
              <a:t>skólaárið</a:t>
            </a:r>
            <a:r>
              <a:rPr lang="en-US" sz="2000" i="1" dirty="0" smtClean="0"/>
              <a:t> 2010-11</a:t>
            </a:r>
            <a:endParaRPr lang="en-US" sz="2000" dirty="0"/>
          </a:p>
        </p:txBody>
      </p:sp>
      <p:sp>
        <p:nvSpPr>
          <p:cNvPr id="5" name="TextBox 4"/>
          <p:cNvSpPr txBox="1"/>
          <p:nvPr/>
        </p:nvSpPr>
        <p:spPr>
          <a:xfrm>
            <a:off x="1772656" y="5036456"/>
            <a:ext cx="6139543" cy="646331"/>
          </a:xfrm>
          <a:prstGeom prst="rect">
            <a:avLst/>
          </a:prstGeom>
          <a:noFill/>
        </p:spPr>
        <p:txBody>
          <a:bodyPr wrap="square" rtlCol="0">
            <a:spAutoFit/>
          </a:bodyPr>
          <a:lstStyle/>
          <a:p>
            <a:r>
              <a:rPr lang="is-IS" dirty="0" smtClean="0"/>
              <a:t>Einkenni kvíða hafa ekki aukist á milli ára en mikill kynjamunur er til staðar í 10. bekk. (1,63 stig)</a:t>
            </a:r>
            <a:endParaRPr lang="is-IS" dirty="0"/>
          </a:p>
        </p:txBody>
      </p:sp>
      <p:graphicFrame>
        <p:nvGraphicFramePr>
          <p:cNvPr id="6" name="Chart 5"/>
          <p:cNvGraphicFramePr/>
          <p:nvPr>
            <p:extLst>
              <p:ext uri="{D42A27DB-BD31-4B8C-83A1-F6EECF244321}">
                <p14:modId xmlns:p14="http://schemas.microsoft.com/office/powerpoint/2010/main" val="710980828"/>
              </p:ext>
            </p:extLst>
          </p:nvPr>
        </p:nvGraphicFramePr>
        <p:xfrm>
          <a:off x="4572000" y="620688"/>
          <a:ext cx="3816424" cy="1512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5066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4680520" cy="1336448"/>
          </a:xfrm>
        </p:spPr>
        <p:txBody>
          <a:bodyPr>
            <a:normAutofit/>
          </a:bodyPr>
          <a:lstStyle/>
          <a:p>
            <a:pPr marL="0" indent="0"/>
            <a:r>
              <a:rPr lang="is-IS" dirty="0" smtClean="0"/>
              <a:t>Einelti</a:t>
            </a:r>
            <a:br>
              <a:rPr lang="is-IS" dirty="0" smtClean="0"/>
            </a:br>
            <a:r>
              <a:rPr lang="en-US" sz="2000" i="1" dirty="0" smtClean="0"/>
              <a:t> </a:t>
            </a:r>
            <a:r>
              <a:rPr lang="en-US" sz="2000" i="1" dirty="0" err="1" smtClean="0"/>
              <a:t>skólaárið</a:t>
            </a:r>
            <a:r>
              <a:rPr lang="en-US" sz="2000" i="1" dirty="0" smtClean="0"/>
              <a:t> 2010-11</a:t>
            </a:r>
            <a:endParaRPr lang="en-US" sz="2000" dirty="0"/>
          </a:p>
        </p:txBody>
      </p:sp>
      <p:graphicFrame>
        <p:nvGraphicFramePr>
          <p:cNvPr id="5" name="Chart 4"/>
          <p:cNvGraphicFramePr/>
          <p:nvPr>
            <p:extLst>
              <p:ext uri="{D42A27DB-BD31-4B8C-83A1-F6EECF244321}">
                <p14:modId xmlns:p14="http://schemas.microsoft.com/office/powerpoint/2010/main" val="151103849"/>
              </p:ext>
            </p:extLst>
          </p:nvPr>
        </p:nvGraphicFramePr>
        <p:xfrm>
          <a:off x="4572000" y="620688"/>
          <a:ext cx="3816424" cy="151216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rotWithShape="1">
          <a:blip r:embed="rId3"/>
          <a:srcRect t="10648" r="50185" b="2778"/>
          <a:stretch/>
        </p:blipFill>
        <p:spPr>
          <a:xfrm>
            <a:off x="179512" y="2132856"/>
            <a:ext cx="8553692" cy="2973124"/>
          </a:xfrm>
          <a:prstGeom prst="rect">
            <a:avLst/>
          </a:prstGeom>
        </p:spPr>
      </p:pic>
      <p:sp>
        <p:nvSpPr>
          <p:cNvPr id="7" name="TextBox 6"/>
          <p:cNvSpPr txBox="1"/>
          <p:nvPr/>
        </p:nvSpPr>
        <p:spPr>
          <a:xfrm>
            <a:off x="1763688" y="5301208"/>
            <a:ext cx="6139543" cy="646331"/>
          </a:xfrm>
          <a:prstGeom prst="rect">
            <a:avLst/>
          </a:prstGeom>
          <a:noFill/>
        </p:spPr>
        <p:txBody>
          <a:bodyPr wrap="square" rtlCol="0">
            <a:spAutoFit/>
          </a:bodyPr>
          <a:lstStyle/>
          <a:p>
            <a:r>
              <a:rPr lang="is-IS" dirty="0" smtClean="0"/>
              <a:t>Einelti nánast stendur í stað á milli ára. Einelti mælist aðeins hærra meðal stúlkna í eldri árgöngum. </a:t>
            </a:r>
            <a:endParaRPr lang="is-IS" dirty="0"/>
          </a:p>
        </p:txBody>
      </p:sp>
    </p:spTree>
    <p:extLst>
      <p:ext uri="{BB962C8B-B14F-4D97-AF65-F5344CB8AC3E}">
        <p14:creationId xmlns:p14="http://schemas.microsoft.com/office/powerpoint/2010/main" val="1446558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08" y="274638"/>
            <a:ext cx="8229600" cy="1336448"/>
          </a:xfrm>
        </p:spPr>
        <p:txBody>
          <a:bodyPr/>
          <a:lstStyle/>
          <a:p>
            <a:pPr marL="0" indent="0"/>
            <a:r>
              <a:rPr lang="is-IS" dirty="0" smtClean="0"/>
              <a:t>Stuðningur kennara við nemendur</a:t>
            </a:r>
            <a:endParaRPr lang="en-US" sz="2000" dirty="0"/>
          </a:p>
        </p:txBody>
      </p:sp>
      <p:sp>
        <p:nvSpPr>
          <p:cNvPr id="3" name="Rectangle 2"/>
          <p:cNvSpPr/>
          <p:nvPr/>
        </p:nvSpPr>
        <p:spPr>
          <a:xfrm>
            <a:off x="1211943" y="1853921"/>
            <a:ext cx="3911600" cy="4154984"/>
          </a:xfrm>
          <a:prstGeom prst="rect">
            <a:avLst/>
          </a:prstGeom>
        </p:spPr>
        <p:txBody>
          <a:bodyPr wrap="square">
            <a:spAutoFit/>
          </a:bodyPr>
          <a:lstStyle/>
          <a:p>
            <a:pPr marL="342900" indent="-342900">
              <a:buFont typeface="+mj-lt"/>
              <a:buAutoNum type="arabicPeriod"/>
            </a:pPr>
            <a:r>
              <a:rPr lang="is-IS" sz="2400" dirty="0"/>
              <a:t>Kennarinn sýnir áhuga á námi sérhvers nemanda.</a:t>
            </a:r>
          </a:p>
          <a:p>
            <a:pPr marL="342900" indent="-342900">
              <a:buFont typeface="+mj-lt"/>
              <a:buAutoNum type="arabicPeriod"/>
            </a:pPr>
            <a:r>
              <a:rPr lang="is-IS" sz="2400" dirty="0"/>
              <a:t>Kennarinn veitir auka aðstoð ef nemendur þurfa á henni að halda.</a:t>
            </a:r>
          </a:p>
          <a:p>
            <a:pPr marL="342900" indent="-342900">
              <a:buFont typeface="+mj-lt"/>
              <a:buAutoNum type="arabicPeriod"/>
            </a:pPr>
            <a:r>
              <a:rPr lang="is-IS" sz="2400" dirty="0"/>
              <a:t>Kennarinn heldur áfram að útskýra þar til nemendurnir skilja.</a:t>
            </a:r>
          </a:p>
          <a:p>
            <a:pPr marL="342900" indent="-342900">
              <a:buFont typeface="+mj-lt"/>
              <a:buAutoNum type="arabicPeriod"/>
            </a:pPr>
            <a:r>
              <a:rPr lang="is-IS" sz="2400" dirty="0"/>
              <a:t>Kennarinn gefur nemendum tækifæri til að tjá skoðanir sínar.</a:t>
            </a: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80233" y="1988457"/>
            <a:ext cx="2581595" cy="414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953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08" y="274638"/>
            <a:ext cx="8229600" cy="1336448"/>
          </a:xfrm>
        </p:spPr>
        <p:txBody>
          <a:bodyPr/>
          <a:lstStyle/>
          <a:p>
            <a:pPr marL="0" indent="0"/>
            <a:r>
              <a:rPr lang="is-IS" dirty="0" smtClean="0"/>
              <a:t>Agi í tímum</a:t>
            </a:r>
            <a:endParaRPr lang="en-US" sz="2000"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80982" y="1436914"/>
            <a:ext cx="2797452" cy="454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97428" y="1795866"/>
            <a:ext cx="4572000" cy="3785652"/>
          </a:xfrm>
          <a:prstGeom prst="rect">
            <a:avLst/>
          </a:prstGeom>
        </p:spPr>
        <p:txBody>
          <a:bodyPr>
            <a:spAutoFit/>
          </a:bodyPr>
          <a:lstStyle/>
          <a:p>
            <a:pPr marL="342900" indent="-342900">
              <a:buFont typeface="+mj-lt"/>
              <a:buAutoNum type="arabicPeriod"/>
            </a:pPr>
            <a:r>
              <a:rPr lang="is-IS" sz="2400" dirty="0"/>
              <a:t>Kennarinn þarf að bíða lengi eftir því að nemendur róist.</a:t>
            </a:r>
          </a:p>
          <a:p>
            <a:pPr marL="342900" indent="-342900">
              <a:buFont typeface="+mj-lt"/>
              <a:buAutoNum type="arabicPeriod"/>
            </a:pPr>
            <a:r>
              <a:rPr lang="is-IS" sz="2400" dirty="0"/>
              <a:t>Nemendur geta ekki unnið vel.</a:t>
            </a:r>
          </a:p>
          <a:p>
            <a:pPr marL="342900" indent="-342900">
              <a:buFont typeface="+mj-lt"/>
              <a:buAutoNum type="arabicPeriod"/>
            </a:pPr>
            <a:r>
              <a:rPr lang="is-IS" sz="2400" dirty="0"/>
              <a:t>Nemendur hlusta ekki á það sem kennarinn segir.</a:t>
            </a:r>
          </a:p>
          <a:p>
            <a:pPr marL="342900" indent="-342900">
              <a:buFont typeface="+mj-lt"/>
              <a:buAutoNum type="arabicPeriod"/>
            </a:pPr>
            <a:r>
              <a:rPr lang="is-IS" sz="2400" dirty="0"/>
              <a:t>Nemendur byrja ekki að vinna fyrr en langt er liðið á kennslustundina.</a:t>
            </a:r>
          </a:p>
          <a:p>
            <a:pPr marL="342900" indent="-342900">
              <a:buFont typeface="+mj-lt"/>
              <a:buAutoNum type="arabicPeriod"/>
            </a:pPr>
            <a:r>
              <a:rPr lang="is-IS" sz="2400" dirty="0"/>
              <a:t>Það er hávaði og óróleiki.</a:t>
            </a:r>
          </a:p>
        </p:txBody>
      </p:sp>
    </p:spTree>
    <p:extLst>
      <p:ext uri="{BB962C8B-B14F-4D97-AF65-F5344CB8AC3E}">
        <p14:creationId xmlns:p14="http://schemas.microsoft.com/office/powerpoint/2010/main" val="291030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94" y="183026"/>
            <a:ext cx="8229600" cy="1143000"/>
          </a:xfrm>
        </p:spPr>
        <p:txBody>
          <a:bodyPr/>
          <a:lstStyle/>
          <a:p>
            <a:r>
              <a:rPr lang="is-IS" sz="4000" dirty="0" smtClean="0"/>
              <a:t>Nýjung í framsetningu gagna</a:t>
            </a:r>
            <a:br>
              <a:rPr lang="is-IS" sz="4000" dirty="0" smtClean="0"/>
            </a:br>
            <a:r>
              <a:rPr lang="is-IS" sz="4000" i="1" dirty="0" smtClean="0"/>
              <a:t>Fylgnitafla</a:t>
            </a:r>
            <a:endParaRPr lang="is-IS" sz="4000"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5094" y="1558245"/>
            <a:ext cx="3513813" cy="414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678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52892" y="1645334"/>
            <a:ext cx="3383356" cy="41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842994" y="18302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4000" b="0" i="0" u="none" strike="noStrike" kern="0" cap="none" spc="0" normalizeH="0" baseline="0" noProof="0" smtClean="0">
                <a:ln>
                  <a:noFill/>
                </a:ln>
                <a:solidFill>
                  <a:schemeClr val="tx2"/>
                </a:solidFill>
                <a:effectLst/>
                <a:uLnTx/>
                <a:uFillTx/>
                <a:latin typeface="+mj-lt"/>
                <a:ea typeface="+mj-ea"/>
                <a:cs typeface="+mj-cs"/>
              </a:rPr>
              <a:t>Nýjung í framsetningu gagna</a:t>
            </a:r>
            <a:br>
              <a:rPr kumimoji="0" lang="is-IS" sz="4000" b="0" i="0" u="none" strike="noStrike" kern="0" cap="none" spc="0" normalizeH="0" baseline="0" noProof="0" smtClean="0">
                <a:ln>
                  <a:noFill/>
                </a:ln>
                <a:solidFill>
                  <a:schemeClr val="tx2"/>
                </a:solidFill>
                <a:effectLst/>
                <a:uLnTx/>
                <a:uFillTx/>
                <a:latin typeface="+mj-lt"/>
                <a:ea typeface="+mj-ea"/>
                <a:cs typeface="+mj-cs"/>
              </a:rPr>
            </a:br>
            <a:r>
              <a:rPr kumimoji="0" lang="is-IS" sz="4000" b="0" i="1" u="none" strike="noStrike" kern="0" cap="none" spc="0" normalizeH="0" baseline="0" noProof="0" smtClean="0">
                <a:ln>
                  <a:noFill/>
                </a:ln>
                <a:solidFill>
                  <a:schemeClr val="tx2"/>
                </a:solidFill>
                <a:effectLst/>
                <a:uLnTx/>
                <a:uFillTx/>
                <a:latin typeface="+mj-lt"/>
                <a:ea typeface="+mj-ea"/>
                <a:cs typeface="+mj-cs"/>
              </a:rPr>
              <a:t>Fylgnitafla</a:t>
            </a:r>
            <a:endParaRPr kumimoji="0" lang="is-IS" sz="40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507641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Dagskrá</a:t>
            </a:r>
            <a:endParaRPr lang="is-IS" dirty="0"/>
          </a:p>
        </p:txBody>
      </p:sp>
      <p:sp>
        <p:nvSpPr>
          <p:cNvPr id="3" name="Content Placeholder 2"/>
          <p:cNvSpPr>
            <a:spLocks noGrp="1"/>
          </p:cNvSpPr>
          <p:nvPr>
            <p:ph idx="1"/>
          </p:nvPr>
        </p:nvSpPr>
        <p:spPr>
          <a:xfrm>
            <a:off x="1200184" y="1502438"/>
            <a:ext cx="8229600" cy="4525963"/>
          </a:xfrm>
        </p:spPr>
        <p:txBody>
          <a:bodyPr/>
          <a:lstStyle/>
          <a:p>
            <a:pPr marL="0" indent="0">
              <a:buNone/>
            </a:pPr>
            <a:r>
              <a:rPr lang="en-US" sz="2800" dirty="0"/>
              <a:t>1. </a:t>
            </a:r>
            <a:r>
              <a:rPr lang="en-US" sz="2800" dirty="0" err="1"/>
              <a:t>Yfirlit</a:t>
            </a:r>
            <a:r>
              <a:rPr lang="en-US" sz="2800" dirty="0"/>
              <a:t> </a:t>
            </a:r>
            <a:r>
              <a:rPr lang="en-US" sz="2800" dirty="0" err="1"/>
              <a:t>yfir</a:t>
            </a:r>
            <a:r>
              <a:rPr lang="en-US" sz="2800" dirty="0"/>
              <a:t> </a:t>
            </a:r>
            <a:r>
              <a:rPr lang="en-US" sz="2800" dirty="0" err="1"/>
              <a:t>heildarniðurstöður</a:t>
            </a:r>
            <a:r>
              <a:rPr lang="en-US" sz="2800" dirty="0"/>
              <a:t> </a:t>
            </a:r>
            <a:r>
              <a:rPr lang="en-US" sz="2800" dirty="0" err="1"/>
              <a:t>skólaársins</a:t>
            </a:r>
            <a:r>
              <a:rPr lang="en-US" sz="2800" dirty="0"/>
              <a:t> </a:t>
            </a:r>
            <a:r>
              <a:rPr lang="en-US" sz="2800" dirty="0" smtClean="0"/>
              <a:t>	2010</a:t>
            </a:r>
            <a:r>
              <a:rPr lang="en-US" sz="2800" dirty="0"/>
              <a:t>-</a:t>
            </a:r>
            <a:r>
              <a:rPr lang="en-US" sz="2800" dirty="0" smtClean="0"/>
              <a:t>2011</a:t>
            </a:r>
            <a:endParaRPr lang="en-US" sz="2800" dirty="0"/>
          </a:p>
          <a:p>
            <a:pPr marL="0" indent="0">
              <a:buNone/>
            </a:pPr>
            <a:r>
              <a:rPr lang="en-US" sz="2800" dirty="0"/>
              <a:t>2. </a:t>
            </a:r>
            <a:r>
              <a:rPr lang="en-US" sz="2800" dirty="0" err="1"/>
              <a:t>Nýjungar</a:t>
            </a:r>
            <a:r>
              <a:rPr lang="en-US" sz="2800" dirty="0"/>
              <a:t> </a:t>
            </a:r>
            <a:r>
              <a:rPr lang="en-US" sz="2800" dirty="0" err="1"/>
              <a:t>í</a:t>
            </a:r>
            <a:r>
              <a:rPr lang="en-US" sz="2800" dirty="0"/>
              <a:t> </a:t>
            </a:r>
            <a:r>
              <a:rPr lang="en-US" sz="2800" dirty="0" err="1"/>
              <a:t>framsetningu</a:t>
            </a:r>
            <a:r>
              <a:rPr lang="en-US" sz="2800" dirty="0"/>
              <a:t> </a:t>
            </a:r>
            <a:r>
              <a:rPr lang="en-US" sz="2800" dirty="0" err="1"/>
              <a:t>gagna</a:t>
            </a:r>
            <a:r>
              <a:rPr lang="en-US" sz="2800" dirty="0"/>
              <a:t/>
            </a:r>
            <a:br>
              <a:rPr lang="en-US" sz="2800" dirty="0"/>
            </a:br>
            <a:r>
              <a:rPr lang="en-US" sz="2800" dirty="0"/>
              <a:t>3. </a:t>
            </a:r>
            <a:r>
              <a:rPr lang="en-US" sz="2800" dirty="0" err="1"/>
              <a:t>Gerð</a:t>
            </a:r>
            <a:r>
              <a:rPr lang="en-US" sz="2800" dirty="0"/>
              <a:t> </a:t>
            </a:r>
            <a:r>
              <a:rPr lang="en-US" sz="2800" dirty="0" err="1"/>
              <a:t>og</a:t>
            </a:r>
            <a:r>
              <a:rPr lang="en-US" sz="2800" dirty="0"/>
              <a:t> </a:t>
            </a:r>
            <a:r>
              <a:rPr lang="en-US" sz="2800" dirty="0" err="1"/>
              <a:t>notkun</a:t>
            </a:r>
            <a:r>
              <a:rPr lang="en-US" sz="2800" dirty="0"/>
              <a:t> </a:t>
            </a:r>
            <a:r>
              <a:rPr lang="en-US" sz="2800" dirty="0" err="1"/>
              <a:t>aukakannanna</a:t>
            </a:r>
            <a:r>
              <a:rPr lang="en-US" sz="2800" dirty="0"/>
              <a:t> (</a:t>
            </a:r>
            <a:r>
              <a:rPr lang="en-US" sz="2800" dirty="0" err="1"/>
              <a:t>ný</a:t>
            </a:r>
            <a:r>
              <a:rPr lang="en-US" sz="2800" dirty="0"/>
              <a:t> </a:t>
            </a:r>
            <a:r>
              <a:rPr lang="en-US" sz="2800" dirty="0" err="1"/>
              <a:t>viðbót</a:t>
            </a:r>
            <a:r>
              <a:rPr lang="en-US" sz="2800" dirty="0"/>
              <a:t>)</a:t>
            </a:r>
            <a:br>
              <a:rPr lang="en-US" sz="2800" dirty="0"/>
            </a:br>
            <a:r>
              <a:rPr lang="en-US" sz="2800" dirty="0"/>
              <a:t>4. </a:t>
            </a:r>
            <a:r>
              <a:rPr lang="en-US" sz="2800" dirty="0" err="1"/>
              <a:t>Umræður</a:t>
            </a:r>
            <a:r>
              <a:rPr lang="en-US" sz="2800" dirty="0"/>
              <a:t> um </a:t>
            </a:r>
            <a:r>
              <a:rPr lang="en-US" sz="2800" dirty="0" err="1"/>
              <a:t>breytingar</a:t>
            </a:r>
            <a:r>
              <a:rPr lang="en-US" sz="2800" dirty="0"/>
              <a:t> </a:t>
            </a:r>
            <a:r>
              <a:rPr lang="en-US" sz="2800" dirty="0" err="1"/>
              <a:t>á</a:t>
            </a:r>
            <a:r>
              <a:rPr lang="en-US" sz="2800" dirty="0"/>
              <a:t> </a:t>
            </a:r>
            <a:r>
              <a:rPr lang="en-US" sz="2800" dirty="0" err="1"/>
              <a:t>kjarnaspurningalista</a:t>
            </a:r>
            <a:r>
              <a:rPr lang="en-US" sz="2800" dirty="0"/>
              <a:t> </a:t>
            </a:r>
          </a:p>
          <a:p>
            <a:pPr marL="0" indent="0">
              <a:buNone/>
            </a:pPr>
            <a:r>
              <a:rPr lang="en-US" sz="2800" dirty="0" smtClean="0"/>
              <a:t>5</a:t>
            </a:r>
            <a:r>
              <a:rPr lang="en-US" sz="2800" dirty="0"/>
              <a:t>. </a:t>
            </a:r>
            <a:r>
              <a:rPr lang="en-US" sz="2800" dirty="0" err="1"/>
              <a:t>Notkun</a:t>
            </a:r>
            <a:r>
              <a:rPr lang="en-US" sz="2800" dirty="0"/>
              <a:t> </a:t>
            </a:r>
            <a:r>
              <a:rPr lang="en-US" sz="2800" dirty="0" err="1"/>
              <a:t>við</a:t>
            </a:r>
            <a:r>
              <a:rPr lang="en-US" sz="2800" dirty="0"/>
              <a:t> </a:t>
            </a:r>
            <a:r>
              <a:rPr lang="en-US" sz="2800" dirty="0" err="1"/>
              <a:t>stefnumótun</a:t>
            </a:r>
            <a:r>
              <a:rPr lang="en-US" sz="2800" dirty="0"/>
              <a:t> </a:t>
            </a:r>
            <a:r>
              <a:rPr lang="en-US" sz="2800" dirty="0" err="1"/>
              <a:t>og</a:t>
            </a:r>
            <a:r>
              <a:rPr lang="en-US" sz="2800" dirty="0"/>
              <a:t> </a:t>
            </a:r>
            <a:r>
              <a:rPr lang="en-US" sz="2800" dirty="0" err="1"/>
              <a:t>þróunarstarf</a:t>
            </a:r>
            <a:r>
              <a:rPr lang="en-US" sz="2800" dirty="0"/>
              <a:t> </a:t>
            </a:r>
            <a:r>
              <a:rPr lang="en-US" sz="2800" dirty="0" err="1"/>
              <a:t>í</a:t>
            </a:r>
            <a:r>
              <a:rPr lang="en-US" sz="2800" dirty="0"/>
              <a:t> </a:t>
            </a:r>
            <a:r>
              <a:rPr lang="en-US" sz="2800" dirty="0" smtClean="0"/>
              <a:t>	</a:t>
            </a:r>
            <a:r>
              <a:rPr lang="en-US" sz="2800" dirty="0" err="1" smtClean="0"/>
              <a:t>skólum</a:t>
            </a:r>
            <a:endParaRPr lang="en-US" sz="2800" dirty="0"/>
          </a:p>
          <a:p>
            <a:pPr>
              <a:lnSpc>
                <a:spcPct val="150000"/>
              </a:lnSpc>
              <a:buNone/>
            </a:pPr>
            <a:endParaRPr lang="is-I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92352"/>
            <a:ext cx="8229600" cy="1143000"/>
          </a:xfrm>
        </p:spPr>
        <p:txBody>
          <a:bodyPr>
            <a:normAutofit fontScale="90000"/>
          </a:bodyPr>
          <a:lstStyle/>
          <a:p>
            <a:r>
              <a:rPr lang="en-US" dirty="0" err="1" smtClean="0"/>
              <a:t>Framkvæmd</a:t>
            </a:r>
            <a:r>
              <a:rPr lang="en-US" dirty="0" smtClean="0"/>
              <a:t> </a:t>
            </a:r>
            <a:r>
              <a:rPr lang="en-US" dirty="0" err="1" smtClean="0"/>
              <a:t>og</a:t>
            </a:r>
            <a:r>
              <a:rPr lang="en-US" dirty="0" smtClean="0"/>
              <a:t> </a:t>
            </a:r>
            <a:r>
              <a:rPr lang="en-US" dirty="0" err="1" smtClean="0"/>
              <a:t>notkun</a:t>
            </a:r>
            <a:r>
              <a:rPr lang="en-US" dirty="0" smtClean="0"/>
              <a:t> </a:t>
            </a:r>
            <a:r>
              <a:rPr lang="en-US" dirty="0" err="1" smtClean="0"/>
              <a:t>aukakannana</a:t>
            </a:r>
            <a:r>
              <a:rPr lang="en-US" dirty="0" smtClean="0"/>
              <a:t/>
            </a:r>
            <a:br>
              <a:rPr lang="en-US" dirty="0" smtClean="0"/>
            </a:br>
            <a:endParaRPr lang="is-I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6857" y="1604895"/>
            <a:ext cx="8040914" cy="403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92352"/>
            <a:ext cx="8229600" cy="1143000"/>
          </a:xfrm>
        </p:spPr>
        <p:txBody>
          <a:bodyPr>
            <a:normAutofit fontScale="90000"/>
          </a:bodyPr>
          <a:lstStyle/>
          <a:p>
            <a:r>
              <a:rPr lang="en-US" dirty="0" err="1" smtClean="0"/>
              <a:t>Framkvæmd</a:t>
            </a:r>
            <a:r>
              <a:rPr lang="en-US" dirty="0" smtClean="0"/>
              <a:t> </a:t>
            </a:r>
            <a:r>
              <a:rPr lang="en-US" dirty="0" err="1" smtClean="0"/>
              <a:t>og</a:t>
            </a:r>
            <a:r>
              <a:rPr lang="en-US" dirty="0" smtClean="0"/>
              <a:t> </a:t>
            </a:r>
            <a:r>
              <a:rPr lang="en-US" dirty="0" err="1" smtClean="0"/>
              <a:t>notkun</a:t>
            </a:r>
            <a:r>
              <a:rPr lang="en-US" dirty="0" smtClean="0"/>
              <a:t> </a:t>
            </a:r>
            <a:r>
              <a:rPr lang="en-US" dirty="0" err="1" smtClean="0"/>
              <a:t>aukakannana</a:t>
            </a:r>
            <a:r>
              <a:rPr lang="en-US" dirty="0" smtClean="0"/>
              <a:t/>
            </a:r>
            <a:br>
              <a:rPr lang="en-US" dirty="0" smtClean="0"/>
            </a:br>
            <a:endParaRPr lang="is-I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30514" y="1635352"/>
            <a:ext cx="7341370" cy="3643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469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92352"/>
            <a:ext cx="8229600" cy="1143000"/>
          </a:xfrm>
        </p:spPr>
        <p:txBody>
          <a:bodyPr>
            <a:normAutofit fontScale="90000"/>
          </a:bodyPr>
          <a:lstStyle/>
          <a:p>
            <a:r>
              <a:rPr lang="en-US" dirty="0" err="1" smtClean="0"/>
              <a:t>Framkvæmd</a:t>
            </a:r>
            <a:r>
              <a:rPr lang="en-US" dirty="0" smtClean="0"/>
              <a:t> </a:t>
            </a:r>
            <a:r>
              <a:rPr lang="en-US" dirty="0" err="1" smtClean="0"/>
              <a:t>og</a:t>
            </a:r>
            <a:r>
              <a:rPr lang="en-US" dirty="0" smtClean="0"/>
              <a:t> </a:t>
            </a:r>
            <a:r>
              <a:rPr lang="en-US" dirty="0" err="1" smtClean="0"/>
              <a:t>notkun</a:t>
            </a:r>
            <a:r>
              <a:rPr lang="en-US" dirty="0" smtClean="0"/>
              <a:t> </a:t>
            </a:r>
            <a:r>
              <a:rPr lang="en-US" dirty="0" err="1" smtClean="0"/>
              <a:t>aukakannana</a:t>
            </a:r>
            <a:r>
              <a:rPr lang="en-US" dirty="0" smtClean="0"/>
              <a:t/>
            </a:r>
            <a:br>
              <a:rPr lang="en-US" dirty="0" smtClean="0"/>
            </a:br>
            <a:endParaRPr lang="is-I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06287" y="1396102"/>
            <a:ext cx="7202788" cy="473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821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92352"/>
            <a:ext cx="8229600" cy="1143000"/>
          </a:xfrm>
        </p:spPr>
        <p:txBody>
          <a:bodyPr>
            <a:normAutofit fontScale="90000"/>
          </a:bodyPr>
          <a:lstStyle/>
          <a:p>
            <a:r>
              <a:rPr lang="en-US" dirty="0" err="1" smtClean="0"/>
              <a:t>Framkvæmd</a:t>
            </a:r>
            <a:r>
              <a:rPr lang="en-US" dirty="0" smtClean="0"/>
              <a:t> </a:t>
            </a:r>
            <a:r>
              <a:rPr lang="en-US" dirty="0" err="1" smtClean="0"/>
              <a:t>og</a:t>
            </a:r>
            <a:r>
              <a:rPr lang="en-US" dirty="0" smtClean="0"/>
              <a:t> </a:t>
            </a:r>
            <a:r>
              <a:rPr lang="en-US" dirty="0" err="1" smtClean="0"/>
              <a:t>notkun</a:t>
            </a:r>
            <a:r>
              <a:rPr lang="en-US" dirty="0" smtClean="0"/>
              <a:t> </a:t>
            </a:r>
            <a:r>
              <a:rPr lang="en-US" dirty="0" err="1" smtClean="0"/>
              <a:t>aukakannana</a:t>
            </a:r>
            <a:r>
              <a:rPr lang="en-US" dirty="0" smtClean="0"/>
              <a:t/>
            </a:r>
            <a:br>
              <a:rPr lang="en-US" dirty="0" smtClean="0"/>
            </a:br>
            <a:endParaRPr lang="is-I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1572" y="1299240"/>
            <a:ext cx="7696199" cy="487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86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57" y="492352"/>
            <a:ext cx="8229600" cy="1143000"/>
          </a:xfrm>
        </p:spPr>
        <p:txBody>
          <a:bodyPr>
            <a:normAutofit fontScale="90000"/>
          </a:bodyPr>
          <a:lstStyle/>
          <a:p>
            <a:r>
              <a:rPr lang="en-US" dirty="0" err="1" smtClean="0"/>
              <a:t>Framkvæmd</a:t>
            </a:r>
            <a:r>
              <a:rPr lang="en-US" dirty="0" smtClean="0"/>
              <a:t> </a:t>
            </a:r>
            <a:r>
              <a:rPr lang="en-US" dirty="0" err="1" smtClean="0"/>
              <a:t>og</a:t>
            </a:r>
            <a:r>
              <a:rPr lang="en-US" dirty="0" smtClean="0"/>
              <a:t> </a:t>
            </a:r>
            <a:r>
              <a:rPr lang="en-US" dirty="0" err="1" smtClean="0"/>
              <a:t>notkun</a:t>
            </a:r>
            <a:r>
              <a:rPr lang="en-US" dirty="0" smtClean="0"/>
              <a:t> </a:t>
            </a:r>
            <a:r>
              <a:rPr lang="en-US" dirty="0" err="1" smtClean="0"/>
              <a:t>aukakannana</a:t>
            </a:r>
            <a:r>
              <a:rPr lang="en-US" dirty="0" smtClean="0"/>
              <a:t/>
            </a:r>
            <a:br>
              <a:rPr lang="en-US" dirty="0" smtClean="0"/>
            </a:br>
            <a:endParaRPr lang="is-I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15998" y="1407884"/>
            <a:ext cx="7251209" cy="47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51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Spurningalistinn</a:t>
            </a:r>
            <a:endParaRPr lang="is-IS" dirty="0"/>
          </a:p>
        </p:txBody>
      </p:sp>
      <p:pic>
        <p:nvPicPr>
          <p:cNvPr id="921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64738" y="1886857"/>
            <a:ext cx="7022062" cy="25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72656" y="5036456"/>
            <a:ext cx="6139543" cy="923330"/>
          </a:xfrm>
          <a:prstGeom prst="rect">
            <a:avLst/>
          </a:prstGeom>
          <a:noFill/>
        </p:spPr>
        <p:txBody>
          <a:bodyPr wrap="square" rtlCol="0">
            <a:spAutoFit/>
          </a:bodyPr>
          <a:lstStyle/>
          <a:p>
            <a:r>
              <a:rPr lang="is-IS" dirty="0" smtClean="0"/>
              <a:t>Á fundinum komu fram hugmyndir um að fella út spurningar um fjarveru. Bæði til að stytta listann og vegna þess að þær upplýsingar eru þegar fyrir hendi í </a:t>
            </a:r>
            <a:r>
              <a:rPr lang="is-IS" dirty="0" err="1" smtClean="0"/>
              <a:t>Mentor</a:t>
            </a:r>
            <a:r>
              <a:rPr lang="is-IS" dirty="0" smtClean="0"/>
              <a:t>.</a:t>
            </a:r>
            <a:endParaRPr lang="is-I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Ráðgjöf</a:t>
            </a:r>
            <a:endParaRPr lang="is-IS"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15605" y="1417638"/>
            <a:ext cx="7671195" cy="444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tri0002"/>
          <p:cNvPicPr>
            <a:picLocks noChangeAspect="1" noChangeArrowheads="1"/>
          </p:cNvPicPr>
          <p:nvPr/>
        </p:nvPicPr>
        <p:blipFill>
          <a:blip r:embed="rId3" cstate="print"/>
          <a:srcRect/>
          <a:stretch>
            <a:fillRect/>
          </a:stretch>
        </p:blipFill>
        <p:spPr bwMode="auto">
          <a:xfrm>
            <a:off x="7434224" y="142852"/>
            <a:ext cx="1566932" cy="1428760"/>
          </a:xfrm>
          <a:prstGeom prst="rect">
            <a:avLst/>
          </a:prstGeom>
          <a:noFill/>
          <a:ln w="9525">
            <a:noFill/>
            <a:miter lim="800000"/>
            <a:headEnd/>
            <a:tailEnd/>
          </a:ln>
        </p:spPr>
      </p:pic>
      <p:sp>
        <p:nvSpPr>
          <p:cNvPr id="40963" name="Rectangle 2"/>
          <p:cNvSpPr>
            <a:spLocks noGrp="1" noChangeArrowheads="1"/>
          </p:cNvSpPr>
          <p:nvPr>
            <p:ph type="title" idx="4294967295"/>
          </p:nvPr>
        </p:nvSpPr>
        <p:spPr>
          <a:xfrm>
            <a:off x="0" y="274638"/>
            <a:ext cx="7777163" cy="1143000"/>
          </a:xfrm>
        </p:spPr>
        <p:txBody>
          <a:bodyPr/>
          <a:lstStyle/>
          <a:p>
            <a:r>
              <a:rPr lang="is-IS"/>
              <a:t>Af hverju?</a:t>
            </a:r>
            <a:endParaRPr lang="en-GB"/>
          </a:p>
        </p:txBody>
      </p:sp>
      <p:sp>
        <p:nvSpPr>
          <p:cNvPr id="40964" name="Rectangle 3" descr="http://www.skolapulsinn.is/"/>
          <p:cNvSpPr>
            <a:spLocks noGrp="1" noChangeArrowheads="1"/>
          </p:cNvSpPr>
          <p:nvPr>
            <p:ph type="body" idx="4294967295"/>
          </p:nvPr>
        </p:nvSpPr>
        <p:spPr>
          <a:xfrm>
            <a:off x="1009679" y="1357298"/>
            <a:ext cx="7777163" cy="4525963"/>
          </a:xfrm>
        </p:spPr>
        <p:txBody>
          <a:bodyPr/>
          <a:lstStyle/>
          <a:p>
            <a:r>
              <a:rPr lang="is-IS" sz="3100" dirty="0"/>
              <a:t>Beina samræmdum mælingum að öðru en bara námsárangri.</a:t>
            </a:r>
          </a:p>
          <a:p>
            <a:r>
              <a:rPr lang="is-IS" sz="3100" dirty="0"/>
              <a:t>Gera rödd nemenda </a:t>
            </a:r>
            <a:r>
              <a:rPr lang="is-IS" sz="3100" dirty="0" smtClean="0"/>
              <a:t>sýnilegri.</a:t>
            </a:r>
            <a:endParaRPr lang="is-IS" sz="3100" dirty="0"/>
          </a:p>
          <a:p>
            <a:r>
              <a:rPr lang="is-IS" sz="3100" dirty="0"/>
              <a:t>Aðstoða skóla við innra mat.</a:t>
            </a:r>
          </a:p>
          <a:p>
            <a:r>
              <a:rPr lang="is-IS" sz="3100" dirty="0"/>
              <a:t>Veita upplýsingar um mögulega styrk- og veikleika.</a:t>
            </a:r>
          </a:p>
          <a:p>
            <a:r>
              <a:rPr lang="is-IS" sz="3100" dirty="0"/>
              <a:t>Veita upplýsingar um </a:t>
            </a:r>
            <a:r>
              <a:rPr lang="is-IS" sz="3100" dirty="0" smtClean="0"/>
              <a:t>árangur af þróunarstarfi.</a:t>
            </a:r>
            <a:endParaRPr lang="is-IS" sz="3100" dirty="0"/>
          </a:p>
          <a:p>
            <a:r>
              <a:rPr lang="en-GB" sz="3100" dirty="0" err="1"/>
              <a:t>Byggja</a:t>
            </a:r>
            <a:r>
              <a:rPr lang="en-GB" sz="3100" dirty="0"/>
              <a:t> </a:t>
            </a:r>
            <a:r>
              <a:rPr lang="en-GB" sz="3100" dirty="0" err="1"/>
              <a:t>upp</a:t>
            </a:r>
            <a:r>
              <a:rPr lang="en-GB" sz="3100" dirty="0"/>
              <a:t> </a:t>
            </a:r>
            <a:r>
              <a:rPr lang="en-GB" sz="3100" dirty="0" err="1"/>
              <a:t>gagnabanka</a:t>
            </a:r>
            <a:r>
              <a:rPr lang="en-GB" sz="3100" dirty="0"/>
              <a:t> </a:t>
            </a:r>
            <a:r>
              <a:rPr lang="en-GB" sz="3100" dirty="0" err="1"/>
              <a:t>fyrir</a:t>
            </a:r>
            <a:r>
              <a:rPr lang="en-GB" sz="3100" dirty="0"/>
              <a:t> </a:t>
            </a:r>
            <a:r>
              <a:rPr lang="en-GB" sz="3100" dirty="0" err="1"/>
              <a:t>rannsóknir</a:t>
            </a:r>
            <a:r>
              <a:rPr lang="en-GB" sz="31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s-IS" dirty="0" smtClean="0"/>
              <a:t>Þátttakendur 2010-11</a:t>
            </a:r>
            <a:endParaRPr lang="is-I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3832" y="1814976"/>
            <a:ext cx="6629400" cy="288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85257" y="5036457"/>
            <a:ext cx="6139543" cy="646331"/>
          </a:xfrm>
          <a:prstGeom prst="rect">
            <a:avLst/>
          </a:prstGeom>
          <a:noFill/>
        </p:spPr>
        <p:txBody>
          <a:bodyPr wrap="square" rtlCol="0">
            <a:spAutoFit/>
          </a:bodyPr>
          <a:lstStyle/>
          <a:p>
            <a:r>
              <a:rPr lang="is-IS" dirty="0" smtClean="0"/>
              <a:t>Enn vantar maí gögnin inní ársmeðaltölin þannig að samanburði á milli ára verður að taka með fyrirvara. </a:t>
            </a:r>
            <a:endParaRPr lang="is-I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l="59766" t="12451" r="10645" b="37012"/>
          <a:stretch>
            <a:fillRect/>
          </a:stretch>
        </p:blipFill>
        <p:spPr bwMode="auto">
          <a:xfrm>
            <a:off x="-32" y="0"/>
            <a:ext cx="9144032" cy="6246913"/>
          </a:xfrm>
          <a:prstGeom prst="rect">
            <a:avLst/>
          </a:prstGeom>
          <a:noFill/>
          <a:ln w="9525">
            <a:noFill/>
            <a:miter lim="800000"/>
            <a:headEnd/>
            <a:tailEnd/>
          </a:ln>
        </p:spPr>
      </p:pic>
      <p:sp>
        <p:nvSpPr>
          <p:cNvPr id="3" name="TextBox 2"/>
          <p:cNvSpPr txBox="1"/>
          <p:nvPr/>
        </p:nvSpPr>
        <p:spPr>
          <a:xfrm>
            <a:off x="6715140" y="6343890"/>
            <a:ext cx="2216376" cy="400110"/>
          </a:xfrm>
          <a:prstGeom prst="rect">
            <a:avLst/>
          </a:prstGeom>
          <a:noFill/>
        </p:spPr>
        <p:txBody>
          <a:bodyPr wrap="none" rtlCol="0">
            <a:spAutoFit/>
          </a:bodyPr>
          <a:lstStyle/>
          <a:p>
            <a:r>
              <a:rPr lang="is-IS" sz="2000" b="1" dirty="0" smtClean="0">
                <a:solidFill>
                  <a:schemeClr val="accent1"/>
                </a:solidFill>
              </a:rPr>
              <a:t>Staðan 9. júní 2009</a:t>
            </a:r>
            <a:endParaRPr lang="is-IS" sz="2000" b="1"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l="21962" t="15625" r="24780" b="22210"/>
          <a:stretch>
            <a:fillRect/>
          </a:stretch>
        </p:blipFill>
        <p:spPr bwMode="auto">
          <a:xfrm>
            <a:off x="-1" y="-24"/>
            <a:ext cx="9144001" cy="6072230"/>
          </a:xfrm>
          <a:prstGeom prst="rect">
            <a:avLst/>
          </a:prstGeom>
          <a:noFill/>
          <a:ln w="9525">
            <a:noFill/>
            <a:miter lim="800000"/>
            <a:headEnd/>
            <a:tailEnd/>
          </a:ln>
          <a:effectLst/>
        </p:spPr>
      </p:pic>
      <p:sp>
        <p:nvSpPr>
          <p:cNvPr id="3" name="TextBox 2"/>
          <p:cNvSpPr txBox="1"/>
          <p:nvPr/>
        </p:nvSpPr>
        <p:spPr>
          <a:xfrm>
            <a:off x="6410340" y="6343890"/>
            <a:ext cx="2339808" cy="400110"/>
          </a:xfrm>
          <a:prstGeom prst="rect">
            <a:avLst/>
          </a:prstGeom>
          <a:noFill/>
        </p:spPr>
        <p:txBody>
          <a:bodyPr wrap="none" rtlCol="0">
            <a:spAutoFit/>
          </a:bodyPr>
          <a:lstStyle/>
          <a:p>
            <a:r>
              <a:rPr lang="is-IS" sz="2000" b="1" dirty="0" smtClean="0">
                <a:solidFill>
                  <a:schemeClr val="accent1"/>
                </a:solidFill>
              </a:rPr>
              <a:t>Staðan 30. maí 2010</a:t>
            </a:r>
            <a:endParaRPr lang="is-IS" sz="2000" b="1"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34048"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10340" y="6343890"/>
            <a:ext cx="2462790" cy="400110"/>
          </a:xfrm>
          <a:prstGeom prst="rect">
            <a:avLst/>
          </a:prstGeom>
          <a:noFill/>
        </p:spPr>
        <p:txBody>
          <a:bodyPr wrap="none" rtlCol="0">
            <a:spAutoFit/>
          </a:bodyPr>
          <a:lstStyle/>
          <a:p>
            <a:r>
              <a:rPr lang="is-IS" sz="2000" b="1" dirty="0" smtClean="0">
                <a:solidFill>
                  <a:schemeClr val="accent1"/>
                </a:solidFill>
              </a:rPr>
              <a:t>Staðan </a:t>
            </a:r>
            <a:r>
              <a:rPr lang="is-IS" sz="2000" b="1" dirty="0">
                <a:solidFill>
                  <a:schemeClr val="accent1"/>
                </a:solidFill>
              </a:rPr>
              <a:t>9</a:t>
            </a:r>
            <a:r>
              <a:rPr lang="is-IS" sz="2000" b="1" dirty="0" smtClean="0">
                <a:solidFill>
                  <a:schemeClr val="accent1"/>
                </a:solidFill>
              </a:rPr>
              <a:t>. maí 2011</a:t>
            </a:r>
            <a:endParaRPr lang="is-IS" sz="2000" b="1" dirty="0">
              <a:solidFill>
                <a:schemeClr val="accent1"/>
              </a:solidFill>
            </a:endParaRPr>
          </a:p>
        </p:txBody>
      </p:sp>
    </p:spTree>
    <p:extLst>
      <p:ext uri="{BB962C8B-B14F-4D97-AF65-F5344CB8AC3E}">
        <p14:creationId xmlns:p14="http://schemas.microsoft.com/office/powerpoint/2010/main" val="569596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08" y="274638"/>
            <a:ext cx="8229600" cy="1143000"/>
          </a:xfrm>
        </p:spPr>
        <p:txBody>
          <a:bodyPr/>
          <a:lstStyle/>
          <a:p>
            <a:r>
              <a:rPr lang="is-IS" b="1" dirty="0" smtClean="0"/>
              <a:t>Nokkrar niðurstöður</a:t>
            </a:r>
            <a:endParaRPr lang="is-IS"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21623" b="63626"/>
          <a:stretch>
            <a:fillRect/>
          </a:stretch>
        </p:blipFill>
        <p:spPr bwMode="auto">
          <a:xfrm>
            <a:off x="6322444" y="1936748"/>
            <a:ext cx="1590787" cy="40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78377"/>
          <a:stretch>
            <a:fillRect/>
          </a:stretch>
        </p:blipFill>
        <p:spPr bwMode="auto">
          <a:xfrm>
            <a:off x="6319499" y="3257541"/>
            <a:ext cx="1590787" cy="58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55136" b="25330"/>
          <a:stretch>
            <a:fillRect/>
          </a:stretch>
        </p:blipFill>
        <p:spPr bwMode="auto">
          <a:xfrm>
            <a:off x="6322444" y="2647943"/>
            <a:ext cx="1590787" cy="53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73181" b="6487"/>
          <a:stretch>
            <a:fillRect/>
          </a:stretch>
        </p:blipFill>
        <p:spPr bwMode="auto">
          <a:xfrm>
            <a:off x="6319499" y="4717681"/>
            <a:ext cx="1590787" cy="55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6971" b="44890"/>
          <a:stretch>
            <a:fillRect/>
          </a:stretch>
        </p:blipFill>
        <p:spPr bwMode="auto">
          <a:xfrm>
            <a:off x="6319499" y="3997773"/>
            <a:ext cx="1590787" cy="49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70743" y="1936748"/>
            <a:ext cx="3904343" cy="3693319"/>
          </a:xfrm>
          <a:prstGeom prst="rect">
            <a:avLst/>
          </a:prstGeom>
          <a:noFill/>
        </p:spPr>
        <p:txBody>
          <a:bodyPr wrap="square" rtlCol="0">
            <a:spAutoFit/>
          </a:bodyPr>
          <a:lstStyle/>
          <a:p>
            <a:r>
              <a:rPr lang="is-IS" dirty="0" smtClean="0"/>
              <a:t>Hér á eftir fylgja niðurstöður úr 4 af 20 kvörðum Skólapúlsins sem vöktu sérstaka athygli þegar nú aprílmælingunni var lokið. </a:t>
            </a:r>
          </a:p>
          <a:p>
            <a:endParaRPr lang="is-IS" dirty="0"/>
          </a:p>
          <a:p>
            <a:r>
              <a:rPr lang="is-IS" dirty="0" smtClean="0"/>
              <a:t>Athygli er vakin á því að einnig er hægt að sjá landsmeðaltöl hvers kvarða á niðurstöðusíðum hvers skóla fyrir sig.</a:t>
            </a:r>
          </a:p>
          <a:p>
            <a:endParaRPr lang="is-IS" dirty="0" smtClean="0"/>
          </a:p>
          <a:p>
            <a:r>
              <a:rPr lang="is-IS" dirty="0" smtClean="0"/>
              <a:t>Þegar maí mælingin verður afstaðin verða </a:t>
            </a:r>
            <a:r>
              <a:rPr lang="is-IS" smtClean="0"/>
              <a:t>meðaltöl þessa árs enn samanburðarhæfari við síðasta ár. </a:t>
            </a:r>
            <a:endParaRPr lang="is-I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08" y="274638"/>
            <a:ext cx="8229600" cy="1143000"/>
          </a:xfrm>
        </p:spPr>
        <p:txBody>
          <a:bodyPr/>
          <a:lstStyle/>
          <a:p>
            <a:pPr marL="0" indent="0"/>
            <a:r>
              <a:rPr lang="en-US" dirty="0" err="1" smtClean="0"/>
              <a:t>Ánægja</a:t>
            </a:r>
            <a:r>
              <a:rPr lang="en-US" dirty="0" smtClean="0"/>
              <a:t> </a:t>
            </a:r>
            <a:r>
              <a:rPr lang="en-US" dirty="0" err="1" smtClean="0"/>
              <a:t>af</a:t>
            </a:r>
            <a:r>
              <a:rPr lang="en-US" dirty="0" smtClean="0"/>
              <a:t> </a:t>
            </a:r>
            <a:r>
              <a:rPr lang="en-US" dirty="0" err="1" smtClean="0"/>
              <a:t>lestri</a:t>
            </a:r>
            <a:r>
              <a:rPr lang="en-US" dirty="0" smtClean="0"/>
              <a:t/>
            </a:r>
            <a:br>
              <a:rPr lang="en-US" dirty="0" smtClean="0"/>
            </a:br>
            <a:r>
              <a:rPr lang="en-US" sz="3600" i="1" dirty="0" err="1" smtClean="0"/>
              <a:t>skólaárið</a:t>
            </a:r>
            <a:r>
              <a:rPr lang="en-US" sz="3600" i="1" dirty="0" smtClean="0"/>
              <a:t> 2010-11</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308" y="1976727"/>
            <a:ext cx="7524361" cy="268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57308" y="771307"/>
            <a:ext cx="2322286" cy="646331"/>
          </a:xfrm>
          <a:prstGeom prst="rect">
            <a:avLst/>
          </a:prstGeom>
          <a:noFill/>
        </p:spPr>
        <p:txBody>
          <a:bodyPr wrap="square" rtlCol="0">
            <a:spAutoFit/>
          </a:bodyPr>
          <a:lstStyle/>
          <a:p>
            <a:r>
              <a:rPr lang="is-IS" b="1" dirty="0" smtClean="0"/>
              <a:t>09-10 = 5,01</a:t>
            </a:r>
          </a:p>
          <a:p>
            <a:r>
              <a:rPr lang="is-IS" b="1" dirty="0" smtClean="0"/>
              <a:t>10-11 </a:t>
            </a:r>
            <a:r>
              <a:rPr lang="is-IS" b="1" smtClean="0"/>
              <a:t>= 5,15</a:t>
            </a:r>
            <a:endParaRPr lang="is-IS" b="1" dirty="0"/>
          </a:p>
        </p:txBody>
      </p:sp>
      <p:sp>
        <p:nvSpPr>
          <p:cNvPr id="3" name="TextBox 2"/>
          <p:cNvSpPr txBox="1"/>
          <p:nvPr/>
        </p:nvSpPr>
        <p:spPr>
          <a:xfrm>
            <a:off x="1785257" y="5036457"/>
            <a:ext cx="6139543" cy="646331"/>
          </a:xfrm>
          <a:prstGeom prst="rect">
            <a:avLst/>
          </a:prstGeom>
          <a:noFill/>
        </p:spPr>
        <p:txBody>
          <a:bodyPr wrap="square" rtlCol="0">
            <a:spAutoFit/>
          </a:bodyPr>
          <a:lstStyle/>
          <a:p>
            <a:r>
              <a:rPr lang="is-IS" dirty="0" smtClean="0"/>
              <a:t>Ánægja af lestri hefur ekki dalað á milli ára en kynjamunur er enn töluverður í 10. bekk.</a:t>
            </a:r>
            <a:endParaRPr lang="is-IS" dirty="0"/>
          </a:p>
        </p:txBody>
      </p:sp>
    </p:spTree>
    <p:extLst>
      <p:ext uri="{BB962C8B-B14F-4D97-AF65-F5344CB8AC3E}">
        <p14:creationId xmlns:p14="http://schemas.microsoft.com/office/powerpoint/2010/main" val="1160741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kólapúlsinn">
  <a:themeElements>
    <a:clrScheme name="Skólapúlsin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kólapúlsin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ólapúlsin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ólapúlsin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ólapúlsin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ólapúlsin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ólapúlsin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ólapúlsin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ólapúlsin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ólapúlsin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ólapúlsin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ólapúlsin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ólapúlsin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ólapúlsin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TotalTime>
  <Words>552</Words>
  <Application>Microsoft Office PowerPoint</Application>
  <PresentationFormat>On-screen Show (4:3)</PresentationFormat>
  <Paragraphs>70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Skólapúlsinn</vt:lpstr>
      <vt:lpstr>Vorfundur Skólapúlsins 2011</vt:lpstr>
      <vt:lpstr>Dagskrá</vt:lpstr>
      <vt:lpstr>Af hverju?</vt:lpstr>
      <vt:lpstr>Þátttakendur 2010-11</vt:lpstr>
      <vt:lpstr>PowerPoint Presentation</vt:lpstr>
      <vt:lpstr>PowerPoint Presentation</vt:lpstr>
      <vt:lpstr>PowerPoint Presentation</vt:lpstr>
      <vt:lpstr>Nokkrar niðurstöður</vt:lpstr>
      <vt:lpstr>Ánægja af lestri skólaárið 2010-11</vt:lpstr>
      <vt:lpstr>PowerPoint Presentation</vt:lpstr>
      <vt:lpstr>Nýjung í framsetningu gagna Röðun</vt:lpstr>
      <vt:lpstr>Sjálfsálit  skólaárið 2010-11</vt:lpstr>
      <vt:lpstr>Vanlíðan  skólaárið 2010-11</vt:lpstr>
      <vt:lpstr>Einkenni kvíða  skólaárið 2010-11</vt:lpstr>
      <vt:lpstr>Einelti  skólaárið 2010-11</vt:lpstr>
      <vt:lpstr>Stuðningur kennara við nemendur</vt:lpstr>
      <vt:lpstr>Agi í tímum</vt:lpstr>
      <vt:lpstr>Nýjung í framsetningu gagna Fylgnitafla</vt:lpstr>
      <vt:lpstr>PowerPoint Presentation</vt:lpstr>
      <vt:lpstr>Framkvæmd og notkun aukakannana </vt:lpstr>
      <vt:lpstr>Framkvæmd og notkun aukakannana </vt:lpstr>
      <vt:lpstr>Framkvæmd og notkun aukakannana </vt:lpstr>
      <vt:lpstr>Framkvæmd og notkun aukakannana </vt:lpstr>
      <vt:lpstr>Framkvæmd og notkun aukakannana </vt:lpstr>
      <vt:lpstr>Spurningalistinn</vt:lpstr>
      <vt:lpstr>Ráðgjöf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Vorfundur Skólapúlsins 2010</dc:title>
  <cp:lastModifiedBy>kristjan</cp:lastModifiedBy>
  <cp:revision>26</cp:revision>
  <dcterms:modified xsi:type="dcterms:W3CDTF">2011-05-31T13:45:51Z</dcterms:modified>
</cp:coreProperties>
</file>